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256" r:id="rId2"/>
    <p:sldId id="342" r:id="rId3"/>
    <p:sldId id="339" r:id="rId4"/>
    <p:sldId id="341" r:id="rId5"/>
    <p:sldId id="343" r:id="rId6"/>
    <p:sldId id="354" r:id="rId7"/>
    <p:sldId id="355" r:id="rId8"/>
    <p:sldId id="362" r:id="rId9"/>
    <p:sldId id="356" r:id="rId10"/>
    <p:sldId id="357" r:id="rId11"/>
    <p:sldId id="358" r:id="rId12"/>
    <p:sldId id="359" r:id="rId13"/>
    <p:sldId id="286" r:id="rId14"/>
  </p:sldIdLst>
  <p:sldSz cx="9144000" cy="6858000" type="screen4x3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7FFEA"/>
    <a:srgbClr val="58A4D2"/>
    <a:srgbClr val="70BFFF"/>
    <a:srgbClr val="3DD9D4"/>
    <a:srgbClr val="50B4FF"/>
    <a:srgbClr val="FEA44D"/>
    <a:srgbClr val="6AE1B7"/>
    <a:srgbClr val="91BAD2"/>
    <a:srgbClr val="D555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87199" autoAdjust="0"/>
  </p:normalViewPr>
  <p:slideViewPr>
    <p:cSldViewPr>
      <p:cViewPr varScale="1">
        <p:scale>
          <a:sx n="69" d="100"/>
          <a:sy n="69" d="100"/>
        </p:scale>
        <p:origin x="12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FDDDF-A2BC-4773-9A62-6017CD0B3AC6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F0E3-1F70-49AF-B2EB-B814E27348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55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F0E3-1F70-49AF-B2EB-B814E273484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3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F0E3-1F70-49AF-B2EB-B814E273484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938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F0E3-1F70-49AF-B2EB-B814E273484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5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9BEF97-7167-4C62-B3C7-8B362B309EA6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0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F0E3-1F70-49AF-B2EB-B814E273484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5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模板-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1557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15579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15579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15579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799283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模板-0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7"/>
          <p:cNvSpPr txBox="1"/>
          <p:nvPr userDrawn="1"/>
        </p:nvSpPr>
        <p:spPr>
          <a:xfrm>
            <a:off x="8748713" y="6608763"/>
            <a:ext cx="395287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4543B7AD-D17D-432E-8B1E-458E08669D15}" type="slidenum">
              <a:rPr lang="zh-CN" altLang="en-US" sz="1200" b="1">
                <a:solidFill>
                  <a:srgbClr val="86AF4F"/>
                </a:solidFill>
                <a:latin typeface="微软雅黑" pitchFamily="34" charset="-122"/>
                <a:ea typeface="微软雅黑" pitchFamily="34" charset="-122"/>
              </a:rPr>
              <a:pPr algn="r">
                <a:defRPr/>
              </a:pPr>
              <a:t>‹#›</a:t>
            </a:fld>
            <a:endParaRPr lang="zh-CN" altLang="en-US" sz="1200" b="1" dirty="0">
              <a:solidFill>
                <a:srgbClr val="86AF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9512" y="97571"/>
            <a:ext cx="7776864" cy="490066"/>
          </a:xfrm>
          <a:prstGeom prst="rect">
            <a:avLst/>
          </a:prstGeom>
        </p:spPr>
        <p:txBody>
          <a:bodyPr/>
          <a:lstStyle>
            <a:lvl1pPr algn="l">
              <a:defRPr sz="2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395536" y="836613"/>
            <a:ext cx="8424936" cy="568873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sz="22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▫"/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4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1225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模板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8465" y="6608389"/>
            <a:ext cx="395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73ED6-4A69-4FA8-8A09-51FC87ACF5D8}" type="slidenum">
              <a:rPr lang="zh-CN" altLang="en-US" sz="900" b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pPr algn="r"/>
              <a:t>‹#›</a:t>
            </a:fld>
            <a:endParaRPr lang="zh-CN" altLang="en-US" sz="9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776864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65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726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defRPr sz="15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defRPr sz="1275"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364528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056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模板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748464" y="6608385"/>
            <a:ext cx="39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73ED6-4A69-4FA8-8A09-51FC87ACF5D8}" type="slidenum">
              <a:rPr lang="zh-CN" altLang="en-US" sz="1200" b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pPr algn="r"/>
              <a:t>‹#›</a:t>
            </a:fld>
            <a:endParaRPr lang="zh-CN" altLang="en-US" sz="12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模板-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模板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748464" y="6608385"/>
            <a:ext cx="39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73ED6-4A69-4FA8-8A09-51FC87ACF5D8}" type="slidenum">
              <a:rPr lang="zh-CN" altLang="en-US" sz="1200" b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pPr algn="r"/>
              <a:t>‹#›</a:t>
            </a:fld>
            <a:endParaRPr lang="zh-CN" altLang="en-US" sz="12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44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1557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1557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1557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1557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0" y="90488"/>
            <a:ext cx="11017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3960440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1557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1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2.png"/><Relationship Id="rId18" Type="http://schemas.openxmlformats.org/officeDocument/2006/relationships/image" Target="../media/image55.png"/><Relationship Id="rId3" Type="http://schemas.openxmlformats.org/officeDocument/2006/relationships/image" Target="../media/image59.png"/><Relationship Id="rId21" Type="http://schemas.openxmlformats.org/officeDocument/2006/relationships/image" Target="../media/image26.png"/><Relationship Id="rId7" Type="http://schemas.microsoft.com/office/2007/relationships/hdphoto" Target="../media/hdphoto1.wdp"/><Relationship Id="rId12" Type="http://schemas.openxmlformats.org/officeDocument/2006/relationships/image" Target="../media/image70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11" Type="http://schemas.openxmlformats.org/officeDocument/2006/relationships/image" Target="../media/image63.jpeg"/><Relationship Id="rId5" Type="http://schemas.openxmlformats.org/officeDocument/2006/relationships/image" Target="../media/image61.png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10" Type="http://schemas.openxmlformats.org/officeDocument/2006/relationships/image" Target="../media/image68.png"/><Relationship Id="rId19" Type="http://schemas.openxmlformats.org/officeDocument/2006/relationships/image" Target="../media/image57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Relationship Id="rId14" Type="http://schemas.openxmlformats.org/officeDocument/2006/relationships/image" Target="../media/image65.png"/><Relationship Id="rId22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50.png"/><Relationship Id="rId17" Type="http://schemas.openxmlformats.org/officeDocument/2006/relationships/image" Target="../media/image91.png"/><Relationship Id="rId2" Type="http://schemas.openxmlformats.org/officeDocument/2006/relationships/image" Target="../media/image59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11" Type="http://schemas.openxmlformats.org/officeDocument/2006/relationships/image" Target="../media/image47.png"/><Relationship Id="rId5" Type="http://schemas.openxmlformats.org/officeDocument/2006/relationships/image" Target="../media/image63.jpe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microsoft.com/office/2007/relationships/hdphoto" Target="../media/hdphoto1.wdp"/><Relationship Id="rId1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31.png"/><Relationship Id="rId21" Type="http://schemas.openxmlformats.org/officeDocument/2006/relationships/image" Target="../media/image47.png"/><Relationship Id="rId7" Type="http://schemas.openxmlformats.org/officeDocument/2006/relationships/image" Target="../media/image35.emf"/><Relationship Id="rId12" Type="http://schemas.openxmlformats.org/officeDocument/2006/relationships/image" Target="../media/image1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emf"/><Relationship Id="rId11" Type="http://schemas.openxmlformats.org/officeDocument/2006/relationships/image" Target="../media/image1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jpe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47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0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47.png"/><Relationship Id="rId2" Type="http://schemas.openxmlformats.org/officeDocument/2006/relationships/image" Target="../media/image59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11" Type="http://schemas.openxmlformats.org/officeDocument/2006/relationships/image" Target="../media/image46.png"/><Relationship Id="rId5" Type="http://schemas.openxmlformats.org/officeDocument/2006/relationships/image" Target="../media/image63.jpeg"/><Relationship Id="rId15" Type="http://schemas.openxmlformats.org/officeDocument/2006/relationships/image" Target="../media/image66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microsoft.com/office/2007/relationships/hdphoto" Target="../media/hdphoto1.wdp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34.emf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9.png"/><Relationship Id="rId18" Type="http://schemas.openxmlformats.org/officeDocument/2006/relationships/image" Target="../media/image84.jpeg"/><Relationship Id="rId3" Type="http://schemas.openxmlformats.org/officeDocument/2006/relationships/image" Target="../media/image60.png"/><Relationship Id="rId21" Type="http://schemas.openxmlformats.org/officeDocument/2006/relationships/image" Target="../media/image87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83.png"/><Relationship Id="rId2" Type="http://schemas.openxmlformats.org/officeDocument/2006/relationships/image" Target="../media/image59.png"/><Relationship Id="rId16" Type="http://schemas.openxmlformats.org/officeDocument/2006/relationships/image" Target="../media/image82.png"/><Relationship Id="rId20" Type="http://schemas.openxmlformats.org/officeDocument/2006/relationships/image" Target="../media/image8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jpeg"/><Relationship Id="rId11" Type="http://schemas.openxmlformats.org/officeDocument/2006/relationships/image" Target="../media/image67.png"/><Relationship Id="rId24" Type="http://schemas.openxmlformats.org/officeDocument/2006/relationships/image" Target="../media/image90.jpeg"/><Relationship Id="rId5" Type="http://schemas.openxmlformats.org/officeDocument/2006/relationships/image" Target="../media/image77.png"/><Relationship Id="rId15" Type="http://schemas.openxmlformats.org/officeDocument/2006/relationships/image" Target="../media/image81.jpeg"/><Relationship Id="rId23" Type="http://schemas.openxmlformats.org/officeDocument/2006/relationships/image" Target="../media/image89.png"/><Relationship Id="rId10" Type="http://schemas.openxmlformats.org/officeDocument/2006/relationships/image" Target="../media/image79.png"/><Relationship Id="rId19" Type="http://schemas.openxmlformats.org/officeDocument/2006/relationships/image" Target="../media/image85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80.jpeg"/><Relationship Id="rId22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395536" y="2708920"/>
            <a:ext cx="8460432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和目家庭安防产品交流</a:t>
            </a:r>
          </a:p>
        </p:txBody>
      </p:sp>
      <p:sp>
        <p:nvSpPr>
          <p:cNvPr id="3" name="矩形 2"/>
          <p:cNvSpPr/>
          <p:nvPr/>
        </p:nvSpPr>
        <p:spPr>
          <a:xfrm>
            <a:off x="3203848" y="378904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中移物联网公司有限公司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68360" y="4325024"/>
            <a:ext cx="87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8"/>
          <p:cNvSpPr txBox="1">
            <a:spLocks noChangeArrowheads="1"/>
          </p:cNvSpPr>
          <p:nvPr/>
        </p:nvSpPr>
        <p:spPr bwMode="auto">
          <a:xfrm>
            <a:off x="105351" y="80311"/>
            <a:ext cx="5185728" cy="830997"/>
          </a:xfrm>
          <a:prstGeom prst="rect">
            <a:avLst/>
          </a:prstGeom>
        </p:spPr>
        <p:txBody>
          <a:bodyPr/>
          <a:lstStyle>
            <a:lvl1pPr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anose="020B0609020204030204" pitchFamily="49" charset="0"/>
              </a:defRPr>
            </a:lvl1pPr>
          </a:lstStyle>
          <a:p>
            <a:r>
              <a:rPr lang="zh-CN" altLang="en-US" dirty="0"/>
              <a:t>和目家庭传感产品计划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80" y="2705919"/>
            <a:ext cx="429120" cy="544066"/>
          </a:xfrm>
          <a:prstGeom prst="rect">
            <a:avLst/>
          </a:prstGeom>
        </p:spPr>
      </p:pic>
      <p:sp>
        <p:nvSpPr>
          <p:cNvPr id="30" name="文本框 96"/>
          <p:cNvSpPr txBox="1">
            <a:spLocks noChangeArrowheads="1"/>
          </p:cNvSpPr>
          <p:nvPr/>
        </p:nvSpPr>
        <p:spPr bwMode="auto">
          <a:xfrm flipH="1">
            <a:off x="828296" y="3269645"/>
            <a:ext cx="14600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和目网关版</a:t>
            </a:r>
          </a:p>
        </p:txBody>
      </p:sp>
      <p:sp>
        <p:nvSpPr>
          <p:cNvPr id="47" name="文本框 96"/>
          <p:cNvSpPr txBox="1">
            <a:spLocks noChangeArrowheads="1"/>
          </p:cNvSpPr>
          <p:nvPr/>
        </p:nvSpPr>
        <p:spPr bwMode="auto">
          <a:xfrm flipH="1">
            <a:off x="1474408" y="3245944"/>
            <a:ext cx="636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独立传感网关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080058" y="2674598"/>
            <a:ext cx="975659" cy="817502"/>
            <a:chOff x="3741001" y="1395911"/>
            <a:chExt cx="960197" cy="812900"/>
          </a:xfrm>
        </p:grpSpPr>
        <p:pic>
          <p:nvPicPr>
            <p:cNvPr id="32" name="图片 31" descr="20160616AQARA人体感应-7">
              <a:extLst/>
            </p:cNvPr>
            <p:cNvPicPr>
              <a:picLocks noChangeAspect="1"/>
            </p:cNvPicPr>
            <p:nvPr/>
          </p:nvPicPr>
          <p:blipFill>
            <a:blip r:embed="rId4"/>
            <a:srcRect l="33969" r="33085"/>
            <a:stretch>
              <a:fillRect/>
            </a:stretch>
          </p:blipFill>
          <p:spPr>
            <a:xfrm>
              <a:off x="3825305" y="1395911"/>
              <a:ext cx="480929" cy="639372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3741001" y="1979278"/>
              <a:ext cx="960197" cy="229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红外人感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58385" y="2690139"/>
            <a:ext cx="1411415" cy="791608"/>
            <a:chOff x="4691348" y="1450620"/>
            <a:chExt cx="1363053" cy="785087"/>
          </a:xfrm>
        </p:grpSpPr>
        <p:pic>
          <p:nvPicPr>
            <p:cNvPr id="35" name="图片 34" descr="20160516AQARA门窗传感器-2">
              <a:extLst/>
            </p:cNvPr>
            <p:cNvPicPr>
              <a:picLocks noChangeAspect="1"/>
            </p:cNvPicPr>
            <p:nvPr/>
          </p:nvPicPr>
          <p:blipFill>
            <a:blip r:embed="rId5"/>
            <a:srcRect l="14796" r="24379"/>
            <a:stretch>
              <a:fillRect/>
            </a:stretch>
          </p:blipFill>
          <p:spPr>
            <a:xfrm>
              <a:off x="5037220" y="1450620"/>
              <a:ext cx="616104" cy="551223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4691348" y="2006777"/>
              <a:ext cx="1363053" cy="22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门窗磁传感器</a:t>
              </a:r>
            </a:p>
          </p:txBody>
        </p:sp>
      </p:grpSp>
      <p:pic>
        <p:nvPicPr>
          <p:cNvPr id="37" name="图片 36">
            <a:extLst/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" b="100000" l="0" r="100000">
                        <a14:foregroundMark x1="60377" y1="18149" x2="60377" y2="18149"/>
                        <a14:foregroundMark x1="53585" y1="13523" x2="53585" y2="13523"/>
                        <a14:foregroundMark x1="36604" y1="21352" x2="36604" y2="21352"/>
                        <a14:foregroundMark x1="15849" y1="76512" x2="6792" y2="62278"/>
                        <a14:foregroundMark x1="10189" y1="58719" x2="44528" y2="6406"/>
                        <a14:foregroundMark x1="50189" y1="7117" x2="79623" y2="20285"/>
                        <a14:foregroundMark x1="44528" y1="29537" x2="31321" y2="58719"/>
                        <a14:foregroundMark x1="62264" y1="36655" x2="50943" y2="58719"/>
                        <a14:foregroundMark x1="55094" y1="95374" x2="48302" y2="97865"/>
                        <a14:foregroundMark x1="46038" y1="96085" x2="46038" y2="96085"/>
                        <a14:foregroundMark x1="9434" y1="79004" x2="43019" y2="97509"/>
                        <a14:backgroundMark x1="40755" y1="98221" x2="39623" y2="98221"/>
                        <a14:backgroundMark x1="24151" y1="7117" x2="9811" y2="30605"/>
                        <a14:backgroundMark x1="61132" y1="98932" x2="61132" y2="98932"/>
                        <a14:backgroundMark x1="42264" y1="98932" x2="42264" y2="98932"/>
                        <a14:backgroundMark x1="58113" y1="99288" x2="58113" y2="99288"/>
                        <a14:backgroundMark x1="55472" y1="99288" x2="55472" y2="99288"/>
                        <a14:backgroundMark x1="43774" y1="99288" x2="43774" y2="99288"/>
                        <a14:backgroundMark x1="51321" y1="98932" x2="51321" y2="98932"/>
                        <a14:backgroundMark x1="44906" y1="99644" x2="44906" y2="99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203" y="3475388"/>
            <a:ext cx="410510" cy="43529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06572" y="3942217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智能插座</a:t>
            </a:r>
          </a:p>
        </p:txBody>
      </p:sp>
      <p:pic>
        <p:nvPicPr>
          <p:cNvPr id="39" name="图片 38" descr="20160616AQARA无线开关-1">
            <a:extLst/>
          </p:cNvPr>
          <p:cNvPicPr>
            <a:picLocks noChangeAspect="1"/>
          </p:cNvPicPr>
          <p:nvPr/>
        </p:nvPicPr>
        <p:blipFill>
          <a:blip r:embed="rId8"/>
          <a:srcRect l="27142" t="10330" r="33610" b="20662"/>
          <a:stretch>
            <a:fillRect/>
          </a:stretch>
        </p:blipFill>
        <p:spPr>
          <a:xfrm>
            <a:off x="1939893" y="3522362"/>
            <a:ext cx="483674" cy="401201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 flipH="1">
            <a:off x="1833832" y="3963123"/>
            <a:ext cx="60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无线开关</a:t>
            </a:r>
          </a:p>
        </p:txBody>
      </p:sp>
      <p:pic>
        <p:nvPicPr>
          <p:cNvPr id="41" name="图片 40" descr="20160617AQARA温湿度-3">
            <a:extLst/>
          </p:cNvPr>
          <p:cNvPicPr>
            <a:picLocks noChangeAspect="1"/>
          </p:cNvPicPr>
          <p:nvPr/>
        </p:nvPicPr>
        <p:blipFill rotWithShape="1">
          <a:blip r:embed="rId9"/>
          <a:srcRect l="36626" t="13475" r="38470" b="18700"/>
          <a:stretch/>
        </p:blipFill>
        <p:spPr>
          <a:xfrm>
            <a:off x="2698215" y="3456528"/>
            <a:ext cx="403925" cy="519972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 flipH="1">
            <a:off x="2418126" y="3949922"/>
            <a:ext cx="931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温湿度传感器</a:t>
            </a:r>
          </a:p>
        </p:txBody>
      </p:sp>
      <p:cxnSp>
        <p:nvCxnSpPr>
          <p:cNvPr id="20" name="直接箭头连接符 19"/>
          <p:cNvCxnSpPr>
            <a:cxnSpLocks/>
          </p:cNvCxnSpPr>
          <p:nvPr/>
        </p:nvCxnSpPr>
        <p:spPr>
          <a:xfrm>
            <a:off x="835491" y="4741500"/>
            <a:ext cx="7948977" cy="1350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</p:cNvCxnSpPr>
          <p:nvPr/>
        </p:nvCxnSpPr>
        <p:spPr>
          <a:xfrm flipH="1" flipV="1">
            <a:off x="2028756" y="4255445"/>
            <a:ext cx="106" cy="486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06973" y="2311229"/>
            <a:ext cx="2687986" cy="194421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0000000-0008-0000-0000-0000080000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605" y="2785217"/>
            <a:ext cx="420150" cy="421423"/>
          </a:xfrm>
          <a:prstGeom prst="rect">
            <a:avLst/>
          </a:prstGeom>
        </p:spPr>
      </p:pic>
      <p:sp>
        <p:nvSpPr>
          <p:cNvPr id="49" name="圆角矩形 51"/>
          <p:cNvSpPr/>
          <p:nvPr/>
        </p:nvSpPr>
        <p:spPr>
          <a:xfrm>
            <a:off x="1491539" y="2326700"/>
            <a:ext cx="1206676" cy="15651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基础套装</a:t>
            </a:r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单品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346204" y="4533102"/>
            <a:ext cx="971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2017.5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056180" y="4537670"/>
            <a:ext cx="756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2017.7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>
            <a:cxnSpLocks/>
            <a:endCxn id="53" idx="2"/>
          </p:cNvCxnSpPr>
          <p:nvPr/>
        </p:nvCxnSpPr>
        <p:spPr>
          <a:xfrm flipV="1">
            <a:off x="5106015" y="4263853"/>
            <a:ext cx="1" cy="531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3762022" y="2319637"/>
            <a:ext cx="2687986" cy="194421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1"/>
          <p:cNvSpPr/>
          <p:nvPr/>
        </p:nvSpPr>
        <p:spPr>
          <a:xfrm>
            <a:off x="4472745" y="2326700"/>
            <a:ext cx="1206676" cy="15651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进阶套装</a:t>
            </a:r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单品</a:t>
            </a:r>
          </a:p>
        </p:txBody>
      </p:sp>
      <p:pic>
        <p:nvPicPr>
          <p:cNvPr id="59" name="图片 58">
            <a:extLst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15" y="2750288"/>
            <a:ext cx="520667" cy="45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59">
            <a:extLst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12" y="3510433"/>
            <a:ext cx="465818" cy="44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图片 60">
            <a:extLst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45" y="2809456"/>
            <a:ext cx="391595" cy="3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文本框 61"/>
          <p:cNvSpPr txBox="1"/>
          <p:nvPr/>
        </p:nvSpPr>
        <p:spPr>
          <a:xfrm>
            <a:off x="4536252" y="3183926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水浸传感器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162505" y="3180539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烟雾传感器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774109" y="3963085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可燃气传感器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24" y="2658634"/>
            <a:ext cx="216308" cy="572828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 flipH="1">
            <a:off x="4153321" y="3248535"/>
            <a:ext cx="61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智能门锁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46" y="3532201"/>
            <a:ext cx="468929" cy="449783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 flipH="1">
            <a:off x="4674526" y="3962668"/>
            <a:ext cx="60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开关面板</a:t>
            </a:r>
          </a:p>
        </p:txBody>
      </p:sp>
      <p:cxnSp>
        <p:nvCxnSpPr>
          <p:cNvPr id="72" name="直接连接符 71"/>
          <p:cNvCxnSpPr>
            <a:cxnSpLocks/>
          </p:cNvCxnSpPr>
          <p:nvPr/>
        </p:nvCxnSpPr>
        <p:spPr>
          <a:xfrm flipV="1">
            <a:off x="2031344" y="4741500"/>
            <a:ext cx="1" cy="230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1600506" y="4945329"/>
            <a:ext cx="967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APPv1.0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设备接入，实现设备联动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3169394" y="4954870"/>
            <a:ext cx="102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APPv1.1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自动化控制，用户体验提升</a:t>
            </a:r>
          </a:p>
        </p:txBody>
      </p:sp>
      <p:cxnSp>
        <p:nvCxnSpPr>
          <p:cNvPr id="76" name="直接连接符 75"/>
          <p:cNvCxnSpPr>
            <a:cxnSpLocks/>
          </p:cNvCxnSpPr>
          <p:nvPr/>
        </p:nvCxnSpPr>
        <p:spPr>
          <a:xfrm flipV="1">
            <a:off x="3597895" y="4768974"/>
            <a:ext cx="1" cy="230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4680012" y="4995174"/>
            <a:ext cx="12539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APPv1.2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接入新品类设备；支持运营功能</a:t>
            </a:r>
          </a:p>
        </p:txBody>
      </p:sp>
      <p:cxnSp>
        <p:nvCxnSpPr>
          <p:cNvPr id="78" name="直接连接符 77"/>
          <p:cNvCxnSpPr>
            <a:cxnSpLocks/>
          </p:cNvCxnSpPr>
          <p:nvPr/>
        </p:nvCxnSpPr>
        <p:spPr>
          <a:xfrm flipV="1">
            <a:off x="5108262" y="4780781"/>
            <a:ext cx="1" cy="230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3283682" y="4533101"/>
            <a:ext cx="756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2017.6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3647" y="3777841"/>
            <a:ext cx="505349" cy="185687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6600626" y="4023840"/>
            <a:ext cx="1581638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各厂家产品持续接入</a:t>
            </a:r>
          </a:p>
        </p:txBody>
      </p:sp>
      <p:pic>
        <p:nvPicPr>
          <p:cNvPr id="83" name="Picture 4" descr="C:\Users\l00104859\Pictures\物联传感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76321" y="3298905"/>
            <a:ext cx="752021" cy="159452"/>
          </a:xfrm>
          <a:prstGeom prst="rect">
            <a:avLst/>
          </a:prstGeom>
          <a:noFill/>
        </p:spPr>
      </p:pic>
      <p:pic>
        <p:nvPicPr>
          <p:cNvPr id="85" name="Picture 10" descr="C:\Users\l00104859\Documents\LOGO\科大讯飞\科大讯飞logo蓝色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840449" y="3531896"/>
            <a:ext cx="630115" cy="135399"/>
          </a:xfrm>
          <a:prstGeom prst="rect">
            <a:avLst/>
          </a:prstGeom>
          <a:noFill/>
        </p:spPr>
      </p:pic>
      <p:sp>
        <p:nvSpPr>
          <p:cNvPr id="88" name="Rectangle 17"/>
          <p:cNvSpPr txBox="1">
            <a:spLocks noChangeArrowheads="1"/>
          </p:cNvSpPr>
          <p:nvPr/>
        </p:nvSpPr>
        <p:spPr>
          <a:xfrm>
            <a:off x="0" y="696226"/>
            <a:ext cx="9144000" cy="11006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67916" indent="-270272">
              <a:lnSpc>
                <a:spcPct val="150000"/>
              </a:lnSpc>
              <a:defRPr/>
            </a:pPr>
            <a:r>
              <a:rPr lang="zh-CN" altLang="en-US" sz="1400" b="0" kern="0" dirty="0">
                <a:solidFill>
                  <a:srgbClr val="000000"/>
                </a:solidFill>
              </a:rPr>
              <a:t>通过持续引入新品类产品，完善产品类型，提供</a:t>
            </a:r>
            <a:r>
              <a:rPr lang="zh-CN" altLang="en-US" sz="1400" kern="0" dirty="0">
                <a:solidFill>
                  <a:srgbClr val="0070C0"/>
                </a:solidFill>
              </a:rPr>
              <a:t>基础套装</a:t>
            </a:r>
            <a:r>
              <a:rPr lang="zh-CN" altLang="en-US" sz="1400" b="0" kern="0" dirty="0">
                <a:solidFill>
                  <a:srgbClr val="000000"/>
                </a:solidFill>
              </a:rPr>
              <a:t>和</a:t>
            </a:r>
            <a:r>
              <a:rPr lang="zh-CN" altLang="en-US" sz="1400" kern="0" dirty="0">
                <a:solidFill>
                  <a:srgbClr val="0070C0"/>
                </a:solidFill>
              </a:rPr>
              <a:t>进阶套装</a:t>
            </a:r>
            <a:r>
              <a:rPr lang="zh-CN" altLang="en-US" sz="1400" b="0" kern="0" dirty="0">
                <a:solidFill>
                  <a:srgbClr val="000000"/>
                </a:solidFill>
              </a:rPr>
              <a:t>，给省公司更多选择</a:t>
            </a:r>
            <a:endParaRPr lang="en-US" altLang="zh-CN" sz="1400" b="0" kern="0" dirty="0">
              <a:solidFill>
                <a:srgbClr val="000000"/>
              </a:solidFill>
            </a:endParaRPr>
          </a:p>
          <a:p>
            <a:pPr marL="467916" indent="-270272">
              <a:lnSpc>
                <a:spcPct val="150000"/>
              </a:lnSpc>
              <a:defRPr/>
            </a:pPr>
            <a:r>
              <a:rPr lang="zh-CN" altLang="en-US" sz="1400" b="0" kern="0" dirty="0">
                <a:solidFill>
                  <a:srgbClr val="000000"/>
                </a:solidFill>
              </a:rPr>
              <a:t>以家庭场景为基础，通过完善终端产品功能、平台联动策略及</a:t>
            </a:r>
            <a:r>
              <a:rPr lang="en-US" altLang="zh-CN" sz="1400" b="0" kern="0" dirty="0">
                <a:solidFill>
                  <a:srgbClr val="000000"/>
                </a:solidFill>
              </a:rPr>
              <a:t>APP</a:t>
            </a:r>
            <a:r>
              <a:rPr lang="zh-CN" altLang="en-US" sz="1400" b="0" kern="0" dirty="0">
                <a:solidFill>
                  <a:srgbClr val="000000"/>
                </a:solidFill>
              </a:rPr>
              <a:t>自动化场景设计，为用户带来</a:t>
            </a:r>
            <a:r>
              <a:rPr lang="zh-CN" altLang="en-US" sz="1400" kern="0" dirty="0">
                <a:solidFill>
                  <a:srgbClr val="0070C0"/>
                </a:solidFill>
              </a:rPr>
              <a:t>优秀的端到端用户体验</a:t>
            </a:r>
            <a:r>
              <a:rPr lang="zh-CN" altLang="en-US" sz="1400" b="0" kern="0" dirty="0">
                <a:solidFill>
                  <a:srgbClr val="000000"/>
                </a:solidFill>
              </a:rPr>
              <a:t>。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5797" y="4982913"/>
            <a:ext cx="280675" cy="277656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6361" y="4993802"/>
            <a:ext cx="280675" cy="277656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0995" y="5011613"/>
            <a:ext cx="280675" cy="277656"/>
          </a:xfrm>
          <a:prstGeom prst="rect">
            <a:avLst/>
          </a:prstGeom>
        </p:spPr>
      </p:pic>
      <p:cxnSp>
        <p:nvCxnSpPr>
          <p:cNvPr id="56" name="直接连接符 55"/>
          <p:cNvCxnSpPr>
            <a:cxnSpLocks/>
          </p:cNvCxnSpPr>
          <p:nvPr/>
        </p:nvCxnSpPr>
        <p:spPr>
          <a:xfrm flipV="1">
            <a:off x="7281573" y="4232646"/>
            <a:ext cx="1" cy="531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622731" y="4537670"/>
            <a:ext cx="756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2017.9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8348" y="3520420"/>
            <a:ext cx="544031" cy="200537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56884" y="3749714"/>
            <a:ext cx="626960" cy="224661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 flipH="1">
            <a:off x="5702278" y="3971578"/>
            <a:ext cx="804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PM2.5/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甲醛</a:t>
            </a: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7875" y="3493944"/>
            <a:ext cx="293833" cy="456571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 flipH="1">
            <a:off x="5187841" y="3968486"/>
            <a:ext cx="1028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空气检测</a:t>
            </a: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04" y="3413066"/>
            <a:ext cx="841505" cy="6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8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6438" y="152952"/>
            <a:ext cx="6563097" cy="378042"/>
          </a:xfrm>
        </p:spPr>
        <p:txBody>
          <a:bodyPr>
            <a:normAutofit fontScale="90000"/>
          </a:bodyPr>
          <a:lstStyle/>
          <a:p>
            <a:r>
              <a:rPr lang="zh-CN" altLang="en-US" sz="2400" dirty="0">
                <a:cs typeface="Consolas" panose="020B0609020204030204" pitchFamily="49" charset="0"/>
              </a:rPr>
              <a:t>和目家庭传感产品套装方案</a:t>
            </a:r>
            <a:endParaRPr lang="en-US" altLang="zh-CN" sz="2400" dirty="0">
              <a:cs typeface="Consolas" panose="020B06090202040302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457" y="2604582"/>
            <a:ext cx="3658687" cy="191050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7" y="3313119"/>
            <a:ext cx="429120" cy="544066"/>
          </a:xfrm>
          <a:prstGeom prst="rect">
            <a:avLst/>
          </a:prstGeom>
        </p:spPr>
      </p:pic>
      <p:sp>
        <p:nvSpPr>
          <p:cNvPr id="55" name="文本框 96"/>
          <p:cNvSpPr txBox="1">
            <a:spLocks noChangeArrowheads="1"/>
          </p:cNvSpPr>
          <p:nvPr/>
        </p:nvSpPr>
        <p:spPr bwMode="auto">
          <a:xfrm flipH="1">
            <a:off x="38574" y="3876846"/>
            <a:ext cx="14600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网络摄像头</a:t>
            </a:r>
          </a:p>
        </p:txBody>
      </p:sp>
      <p:sp>
        <p:nvSpPr>
          <p:cNvPr id="61" name="文本框 96"/>
          <p:cNvSpPr txBox="1">
            <a:spLocks noChangeArrowheads="1"/>
          </p:cNvSpPr>
          <p:nvPr/>
        </p:nvSpPr>
        <p:spPr bwMode="auto">
          <a:xfrm flipH="1">
            <a:off x="792700" y="3885221"/>
            <a:ext cx="8554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独立网关</a:t>
            </a:r>
          </a:p>
        </p:txBody>
      </p:sp>
      <p:sp>
        <p:nvSpPr>
          <p:cNvPr id="68" name="文本框 96"/>
          <p:cNvSpPr txBox="1">
            <a:spLocks noChangeArrowheads="1"/>
          </p:cNvSpPr>
          <p:nvPr/>
        </p:nvSpPr>
        <p:spPr bwMode="auto">
          <a:xfrm flipH="1">
            <a:off x="606891" y="3532423"/>
            <a:ext cx="8554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</a:p>
        </p:txBody>
      </p:sp>
      <p:sp>
        <p:nvSpPr>
          <p:cNvPr id="79" name="文本框 96"/>
          <p:cNvSpPr txBox="1">
            <a:spLocks noChangeArrowheads="1"/>
          </p:cNvSpPr>
          <p:nvPr/>
        </p:nvSpPr>
        <p:spPr bwMode="auto">
          <a:xfrm flipH="1">
            <a:off x="1342336" y="3357203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37790" y="3323507"/>
            <a:ext cx="975659" cy="817502"/>
            <a:chOff x="3741001" y="1395911"/>
            <a:chExt cx="960197" cy="812900"/>
          </a:xfrm>
        </p:grpSpPr>
        <p:pic>
          <p:nvPicPr>
            <p:cNvPr id="62" name="图片 61" descr="20160616AQARA人体感应-7">
              <a:extLst/>
            </p:cNvPr>
            <p:cNvPicPr>
              <a:picLocks noChangeAspect="1"/>
            </p:cNvPicPr>
            <p:nvPr/>
          </p:nvPicPr>
          <p:blipFill>
            <a:blip r:embed="rId3"/>
            <a:srcRect l="33969" r="33085"/>
            <a:stretch>
              <a:fillRect/>
            </a:stretch>
          </p:blipFill>
          <p:spPr>
            <a:xfrm>
              <a:off x="3825305" y="1395911"/>
              <a:ext cx="480929" cy="63937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3741001" y="1979278"/>
              <a:ext cx="960197" cy="229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红外人感</a:t>
              </a:r>
            </a:p>
          </p:txBody>
        </p:sp>
      </p:grpSp>
      <p:pic>
        <p:nvPicPr>
          <p:cNvPr id="64" name="图片 63" descr="20160516AQARA门窗传感器-2">
            <a:extLst/>
          </p:cNvPr>
          <p:cNvPicPr>
            <a:picLocks noChangeAspect="1"/>
          </p:cNvPicPr>
          <p:nvPr/>
        </p:nvPicPr>
        <p:blipFill>
          <a:blip r:embed="rId4"/>
          <a:srcRect l="14796" r="24379"/>
          <a:stretch>
            <a:fillRect/>
          </a:stretch>
        </p:blipFill>
        <p:spPr>
          <a:xfrm>
            <a:off x="2378299" y="3367457"/>
            <a:ext cx="637964" cy="555802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2023304" y="3905138"/>
            <a:ext cx="1411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门窗磁传感器</a:t>
            </a:r>
          </a:p>
        </p:txBody>
      </p:sp>
      <p:sp>
        <p:nvSpPr>
          <p:cNvPr id="67" name="圆角矩形 51"/>
          <p:cNvSpPr/>
          <p:nvPr/>
        </p:nvSpPr>
        <p:spPr>
          <a:xfrm>
            <a:off x="1083653" y="2615409"/>
            <a:ext cx="1377345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基础安防套装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00000000-0008-0000-0000-00002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098" y="1933829"/>
            <a:ext cx="520667" cy="45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00000000-0008-0000-0000-00002F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880" y="1928422"/>
            <a:ext cx="465818" cy="44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图片 71">
            <a:extLst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38" y="1986628"/>
            <a:ext cx="391595" cy="3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文本框 72"/>
          <p:cNvSpPr txBox="1"/>
          <p:nvPr/>
        </p:nvSpPr>
        <p:spPr>
          <a:xfrm>
            <a:off x="4038645" y="2361098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水浸传感器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649287" y="2364080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烟雾传感器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5358578" y="2381074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可燃气传感器</a:t>
            </a:r>
          </a:p>
        </p:txBody>
      </p:sp>
      <p:sp>
        <p:nvSpPr>
          <p:cNvPr id="76" name="矩形 75"/>
          <p:cNvSpPr/>
          <p:nvPr/>
        </p:nvSpPr>
        <p:spPr>
          <a:xfrm>
            <a:off x="4229237" y="1833433"/>
            <a:ext cx="2097353" cy="88460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圆角矩形 51"/>
          <p:cNvSpPr/>
          <p:nvPr/>
        </p:nvSpPr>
        <p:spPr>
          <a:xfrm>
            <a:off x="7190071" y="3113740"/>
            <a:ext cx="1369112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安防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控制套装</a:t>
            </a:r>
          </a:p>
        </p:txBody>
      </p:sp>
      <p:pic>
        <p:nvPicPr>
          <p:cNvPr id="88" name="图片 87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" b="100000" l="0" r="100000">
                        <a14:foregroundMark x1="60377" y1="18149" x2="60377" y2="18149"/>
                        <a14:foregroundMark x1="53585" y1="13523" x2="53585" y2="13523"/>
                        <a14:foregroundMark x1="36604" y1="21352" x2="36604" y2="21352"/>
                        <a14:foregroundMark x1="15849" y1="76512" x2="6792" y2="62278"/>
                        <a14:foregroundMark x1="10189" y1="58719" x2="44528" y2="6406"/>
                        <a14:foregroundMark x1="50189" y1="7117" x2="79623" y2="20285"/>
                        <a14:foregroundMark x1="44528" y1="29537" x2="31321" y2="58719"/>
                        <a14:foregroundMark x1="62264" y1="36655" x2="50943" y2="58719"/>
                        <a14:foregroundMark x1="55094" y1="95374" x2="48302" y2="97865"/>
                        <a14:foregroundMark x1="46038" y1="96085" x2="46038" y2="96085"/>
                        <a14:foregroundMark x1="9434" y1="79004" x2="43019" y2="97509"/>
                        <a14:backgroundMark x1="40755" y1="98221" x2="39623" y2="98221"/>
                        <a14:backgroundMark x1="24151" y1="7117" x2="9811" y2="30605"/>
                        <a14:backgroundMark x1="61132" y1="98932" x2="61132" y2="98932"/>
                        <a14:backgroundMark x1="42264" y1="98932" x2="42264" y2="98932"/>
                        <a14:backgroundMark x1="58113" y1="99288" x2="58113" y2="99288"/>
                        <a14:backgroundMark x1="55472" y1="99288" x2="55472" y2="99288"/>
                        <a14:backgroundMark x1="43774" y1="99288" x2="43774" y2="99288"/>
                        <a14:backgroundMark x1="51321" y1="98932" x2="51321" y2="98932"/>
                        <a14:backgroundMark x1="44906" y1="99644" x2="44906" y2="99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0261" y="2939681"/>
            <a:ext cx="463008" cy="490963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4207521" y="3447176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智能插座</a:t>
            </a: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9" y="5020028"/>
            <a:ext cx="216308" cy="572828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 flipH="1">
            <a:off x="1746383" y="5599172"/>
            <a:ext cx="61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智能门锁</a:t>
            </a:r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70" y="2982805"/>
            <a:ext cx="468929" cy="449783"/>
          </a:xfrm>
          <a:prstGeom prst="rect">
            <a:avLst/>
          </a:prstGeom>
        </p:spPr>
      </p:pic>
      <p:sp>
        <p:nvSpPr>
          <p:cNvPr id="94" name="文本框 93"/>
          <p:cNvSpPr txBox="1"/>
          <p:nvPr/>
        </p:nvSpPr>
        <p:spPr>
          <a:xfrm flipH="1">
            <a:off x="5647121" y="3447459"/>
            <a:ext cx="60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开关面板</a:t>
            </a:r>
          </a:p>
        </p:txBody>
      </p:sp>
      <p:sp>
        <p:nvSpPr>
          <p:cNvPr id="98" name="文本框 97"/>
          <p:cNvSpPr txBox="1"/>
          <p:nvPr/>
        </p:nvSpPr>
        <p:spPr>
          <a:xfrm flipH="1">
            <a:off x="5535684" y="4345460"/>
            <a:ext cx="804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PM2.5/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甲醛</a:t>
            </a: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2836" y="3868041"/>
            <a:ext cx="293833" cy="456571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 flipH="1">
            <a:off x="5022802" y="4342583"/>
            <a:ext cx="1028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空气检测</a:t>
            </a: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09" y="3786948"/>
            <a:ext cx="841505" cy="602266"/>
          </a:xfrm>
          <a:prstGeom prst="rect">
            <a:avLst/>
          </a:prstGeom>
        </p:spPr>
      </p:pic>
      <p:pic>
        <p:nvPicPr>
          <p:cNvPr id="102" name="图片 101" descr="20160616AQARA无线开关-1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7142" t="10330" r="33610" b="20662"/>
          <a:stretch>
            <a:fillRect/>
          </a:stretch>
        </p:blipFill>
        <p:spPr>
          <a:xfrm>
            <a:off x="5076438" y="3005383"/>
            <a:ext cx="483674" cy="401201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 flipH="1">
            <a:off x="5038672" y="3456650"/>
            <a:ext cx="60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无线开关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07521" y="3783552"/>
            <a:ext cx="931140" cy="777359"/>
            <a:chOff x="7204004" y="5375494"/>
            <a:chExt cx="1241520" cy="1036478"/>
          </a:xfrm>
        </p:grpSpPr>
        <p:pic>
          <p:nvPicPr>
            <p:cNvPr id="104" name="图片 103" descr="20160617AQARA温湿度-3">
              <a:extLst>
                <a:ext uri="{FF2B5EF4-FFF2-40B4-BE49-F238E27FC236}">
                  <a16:creationId xmlns:a16="http://schemas.microsoft.com/office/drawing/2014/main" id="{00000000-0008-0000-0000-00002D000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6626" t="13475" r="38470" b="18700"/>
            <a:stretch/>
          </p:blipFill>
          <p:spPr>
            <a:xfrm>
              <a:off x="7504614" y="5375494"/>
              <a:ext cx="538567" cy="693296"/>
            </a:xfrm>
            <a:prstGeom prst="rect">
              <a:avLst/>
            </a:prstGeom>
          </p:spPr>
        </p:pic>
        <p:sp>
          <p:nvSpPr>
            <p:cNvPr id="105" name="文本框 104"/>
            <p:cNvSpPr txBox="1"/>
            <p:nvPr/>
          </p:nvSpPr>
          <p:spPr>
            <a:xfrm flipH="1">
              <a:off x="7204004" y="6104196"/>
              <a:ext cx="12415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温湿度传感器</a:t>
              </a:r>
            </a:p>
          </p:txBody>
        </p:sp>
      </p:grpSp>
      <p:sp>
        <p:nvSpPr>
          <p:cNvPr id="59" name="Rectangle 17"/>
          <p:cNvSpPr txBox="1">
            <a:spLocks noChangeArrowheads="1"/>
          </p:cNvSpPr>
          <p:nvPr/>
        </p:nvSpPr>
        <p:spPr>
          <a:xfrm>
            <a:off x="12097" y="684189"/>
            <a:ext cx="9144000" cy="3774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540544" indent="-270272">
              <a:lnSpc>
                <a:spcPct val="150000"/>
              </a:lnSpc>
              <a:defRPr/>
            </a:pPr>
            <a:r>
              <a:rPr lang="zh-CN" altLang="en-US" sz="1400" b="0" kern="0" dirty="0">
                <a:solidFill>
                  <a:srgbClr val="000000"/>
                </a:solidFill>
              </a:rPr>
              <a:t>以和目安防产品为基础，逐步扩展为</a:t>
            </a:r>
            <a:r>
              <a:rPr lang="zh-CN" altLang="en-US" sz="1400" kern="0" dirty="0">
                <a:solidFill>
                  <a:srgbClr val="0070C0"/>
                </a:solidFill>
              </a:rPr>
              <a:t>家庭安防、厨卫安防、自动控制、环境监测</a:t>
            </a:r>
            <a:r>
              <a:rPr lang="zh-CN" altLang="en-US" sz="1400" b="0" kern="0" dirty="0">
                <a:solidFill>
                  <a:srgbClr val="000000"/>
                </a:solidFill>
              </a:rPr>
              <a:t>等几大类产品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00000000-0008-0000-0000-0000080000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317" y="3360802"/>
            <a:ext cx="467231" cy="46864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718038" y="3377575"/>
            <a:ext cx="1411416" cy="758396"/>
            <a:chOff x="3595489" y="3887929"/>
            <a:chExt cx="1881888" cy="1011194"/>
          </a:xfrm>
        </p:grpSpPr>
        <p:sp>
          <p:nvSpPr>
            <p:cNvPr id="82" name="文本框 81"/>
            <p:cNvSpPr txBox="1"/>
            <p:nvPr/>
          </p:nvSpPr>
          <p:spPr>
            <a:xfrm>
              <a:off x="3595489" y="4591347"/>
              <a:ext cx="188188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和目摄像头</a:t>
              </a:r>
            </a:p>
          </p:txBody>
        </p: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36717" y="3887929"/>
              <a:ext cx="536334" cy="679442"/>
            </a:xfrm>
            <a:prstGeom prst="rect">
              <a:avLst/>
            </a:prstGeom>
          </p:spPr>
        </p:pic>
      </p:grpSp>
      <p:sp>
        <p:nvSpPr>
          <p:cNvPr id="122" name="文本框 96"/>
          <p:cNvSpPr txBox="1">
            <a:spLocks noChangeArrowheads="1"/>
          </p:cNvSpPr>
          <p:nvPr/>
        </p:nvSpPr>
        <p:spPr bwMode="auto">
          <a:xfrm flipH="1">
            <a:off x="3752328" y="2027502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圆角矩形 51"/>
          <p:cNvSpPr/>
          <p:nvPr/>
        </p:nvSpPr>
        <p:spPr>
          <a:xfrm>
            <a:off x="7185954" y="2166399"/>
            <a:ext cx="1377345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进阶安防套装</a:t>
            </a:r>
          </a:p>
        </p:txBody>
      </p:sp>
      <p:sp>
        <p:nvSpPr>
          <p:cNvPr id="125" name="文本框 96"/>
          <p:cNvSpPr txBox="1">
            <a:spLocks noChangeArrowheads="1"/>
          </p:cNvSpPr>
          <p:nvPr/>
        </p:nvSpPr>
        <p:spPr bwMode="auto">
          <a:xfrm flipH="1">
            <a:off x="6526348" y="2027502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33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文本框 96"/>
          <p:cNvSpPr txBox="1">
            <a:spLocks noChangeArrowheads="1"/>
          </p:cNvSpPr>
          <p:nvPr/>
        </p:nvSpPr>
        <p:spPr bwMode="auto">
          <a:xfrm flipH="1">
            <a:off x="3746145" y="2974843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96"/>
          <p:cNvSpPr txBox="1">
            <a:spLocks noChangeArrowheads="1"/>
          </p:cNvSpPr>
          <p:nvPr/>
        </p:nvSpPr>
        <p:spPr bwMode="auto">
          <a:xfrm flipH="1">
            <a:off x="6526348" y="2974843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33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229237" y="2798844"/>
            <a:ext cx="2097353" cy="88460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229237" y="3789088"/>
            <a:ext cx="2097353" cy="88460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96"/>
          <p:cNvSpPr txBox="1">
            <a:spLocks noChangeArrowheads="1"/>
          </p:cNvSpPr>
          <p:nvPr/>
        </p:nvSpPr>
        <p:spPr bwMode="auto">
          <a:xfrm flipH="1">
            <a:off x="3758108" y="3938011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96"/>
          <p:cNvSpPr txBox="1">
            <a:spLocks noChangeArrowheads="1"/>
          </p:cNvSpPr>
          <p:nvPr/>
        </p:nvSpPr>
        <p:spPr bwMode="auto">
          <a:xfrm flipH="1">
            <a:off x="6526348" y="3906356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33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圆角矩形 51"/>
          <p:cNvSpPr/>
          <p:nvPr/>
        </p:nvSpPr>
        <p:spPr>
          <a:xfrm>
            <a:off x="7190071" y="4054124"/>
            <a:ext cx="1369112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安防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环境套装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208158" y="4279302"/>
            <a:ext cx="34394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15629" indent="-1215629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特点：基础功能，成本低廉，使用门槛低、安装方便</a:t>
            </a:r>
          </a:p>
        </p:txBody>
      </p:sp>
      <p:sp>
        <p:nvSpPr>
          <p:cNvPr id="134" name="矩形 133"/>
          <p:cNvSpPr/>
          <p:nvPr/>
        </p:nvSpPr>
        <p:spPr>
          <a:xfrm>
            <a:off x="4223659" y="4789901"/>
            <a:ext cx="2097353" cy="88460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96"/>
          <p:cNvSpPr txBox="1">
            <a:spLocks noChangeArrowheads="1"/>
          </p:cNvSpPr>
          <p:nvPr/>
        </p:nvSpPr>
        <p:spPr bwMode="auto">
          <a:xfrm flipH="1">
            <a:off x="3731257" y="4876642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" name="图片 135">
            <a:extLst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706" y="4990891"/>
            <a:ext cx="391595" cy="3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文本框 136"/>
          <p:cNvSpPr txBox="1"/>
          <p:nvPr/>
        </p:nvSpPr>
        <p:spPr>
          <a:xfrm>
            <a:off x="4056213" y="5365361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水浸传感器</a:t>
            </a:r>
          </a:p>
        </p:txBody>
      </p:sp>
      <p:pic>
        <p:nvPicPr>
          <p:cNvPr id="138" name="图片 137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" b="100000" l="0" r="100000">
                        <a14:foregroundMark x1="60377" y1="18149" x2="60377" y2="18149"/>
                        <a14:foregroundMark x1="53585" y1="13523" x2="53585" y2="13523"/>
                        <a14:foregroundMark x1="36604" y1="21352" x2="36604" y2="21352"/>
                        <a14:foregroundMark x1="15849" y1="76512" x2="6792" y2="62278"/>
                        <a14:foregroundMark x1="10189" y1="58719" x2="44528" y2="6406"/>
                        <a14:foregroundMark x1="50189" y1="7117" x2="79623" y2="20285"/>
                        <a14:foregroundMark x1="44528" y1="29537" x2="31321" y2="58719"/>
                        <a14:foregroundMark x1="62264" y1="36655" x2="50943" y2="58719"/>
                        <a14:foregroundMark x1="55094" y1="95374" x2="48302" y2="97865"/>
                        <a14:foregroundMark x1="46038" y1="96085" x2="46038" y2="96085"/>
                        <a14:foregroundMark x1="9434" y1="79004" x2="43019" y2="97509"/>
                        <a14:backgroundMark x1="40755" y1="98221" x2="39623" y2="98221"/>
                        <a14:backgroundMark x1="24151" y1="7117" x2="9811" y2="30605"/>
                        <a14:backgroundMark x1="61132" y1="98932" x2="61132" y2="98932"/>
                        <a14:backgroundMark x1="42264" y1="98932" x2="42264" y2="98932"/>
                        <a14:backgroundMark x1="58113" y1="99288" x2="58113" y2="99288"/>
                        <a14:backgroundMark x1="55472" y1="99288" x2="55472" y2="99288"/>
                        <a14:backgroundMark x1="43774" y1="99288" x2="43774" y2="99288"/>
                        <a14:backgroundMark x1="51321" y1="98932" x2="51321" y2="98932"/>
                        <a14:backgroundMark x1="44906" y1="99644" x2="44906" y2="99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4882" y="4862406"/>
            <a:ext cx="463008" cy="490963"/>
          </a:xfrm>
          <a:prstGeom prst="rect">
            <a:avLst/>
          </a:prstGeom>
        </p:spPr>
      </p:pic>
      <p:sp>
        <p:nvSpPr>
          <p:cNvPr id="139" name="文本框 138"/>
          <p:cNvSpPr txBox="1"/>
          <p:nvPr/>
        </p:nvSpPr>
        <p:spPr>
          <a:xfrm>
            <a:off x="4622142" y="5369901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智能插座</a:t>
            </a:r>
          </a:p>
        </p:txBody>
      </p:sp>
      <p:grpSp>
        <p:nvGrpSpPr>
          <p:cNvPr id="149" name="组合 148"/>
          <p:cNvGrpSpPr/>
          <p:nvPr/>
        </p:nvGrpSpPr>
        <p:grpSpPr>
          <a:xfrm>
            <a:off x="5434565" y="4833061"/>
            <a:ext cx="931140" cy="777359"/>
            <a:chOff x="7204004" y="5375494"/>
            <a:chExt cx="1241520" cy="1036478"/>
          </a:xfrm>
        </p:grpSpPr>
        <p:pic>
          <p:nvPicPr>
            <p:cNvPr id="150" name="图片 149" descr="20160617AQARA温湿度-3">
              <a:extLst/>
            </p:cNvPr>
            <p:cNvPicPr>
              <a:picLocks noChangeAspect="1"/>
            </p:cNvPicPr>
            <p:nvPr/>
          </p:nvPicPr>
          <p:blipFill rotWithShape="1">
            <a:blip r:embed="rId15"/>
            <a:srcRect l="36626" t="13475" r="38470" b="18700"/>
            <a:stretch/>
          </p:blipFill>
          <p:spPr>
            <a:xfrm>
              <a:off x="7504614" y="5375494"/>
              <a:ext cx="538567" cy="693296"/>
            </a:xfrm>
            <a:prstGeom prst="rect">
              <a:avLst/>
            </a:prstGeom>
          </p:spPr>
        </p:pic>
        <p:sp>
          <p:nvSpPr>
            <p:cNvPr id="151" name="文本框 150"/>
            <p:cNvSpPr txBox="1"/>
            <p:nvPr/>
          </p:nvSpPr>
          <p:spPr>
            <a:xfrm flipH="1">
              <a:off x="7204004" y="6104196"/>
              <a:ext cx="12415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温湿度传感器</a:t>
              </a:r>
            </a:p>
          </p:txBody>
        </p:sp>
      </p:grpSp>
      <p:sp>
        <p:nvSpPr>
          <p:cNvPr id="152" name="文本框 96"/>
          <p:cNvSpPr txBox="1">
            <a:spLocks noChangeArrowheads="1"/>
          </p:cNvSpPr>
          <p:nvPr/>
        </p:nvSpPr>
        <p:spPr bwMode="auto">
          <a:xfrm flipH="1">
            <a:off x="6526348" y="4862406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33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圆角矩形 51"/>
          <p:cNvSpPr/>
          <p:nvPr/>
        </p:nvSpPr>
        <p:spPr>
          <a:xfrm>
            <a:off x="7190071" y="5030990"/>
            <a:ext cx="1369112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通用传感套装</a:t>
            </a:r>
          </a:p>
        </p:txBody>
      </p:sp>
      <p:sp>
        <p:nvSpPr>
          <p:cNvPr id="156" name="文本框 155"/>
          <p:cNvSpPr txBox="1"/>
          <p:nvPr/>
        </p:nvSpPr>
        <p:spPr>
          <a:xfrm>
            <a:off x="6949484" y="2504994"/>
            <a:ext cx="18450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满足家居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厨卫安防需求，成本较基础套装稍高。</a:t>
            </a:r>
          </a:p>
        </p:txBody>
      </p:sp>
      <p:sp>
        <p:nvSpPr>
          <p:cNvPr id="157" name="文本框 156"/>
          <p:cNvSpPr txBox="1"/>
          <p:nvPr/>
        </p:nvSpPr>
        <p:spPr>
          <a:xfrm>
            <a:off x="7070617" y="3430643"/>
            <a:ext cx="19605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满足安防及自动控制需求。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7113953" y="4345460"/>
            <a:ext cx="19605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满足安防及环境监测需求。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7114960" y="5355233"/>
            <a:ext cx="196055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最低成本满足家居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厨卫安防、自动控制、环境监测等方面的基本需求。</a:t>
            </a:r>
          </a:p>
        </p:txBody>
      </p:sp>
      <p:sp>
        <p:nvSpPr>
          <p:cNvPr id="160" name="矩形 159"/>
          <p:cNvSpPr/>
          <p:nvPr/>
        </p:nvSpPr>
        <p:spPr>
          <a:xfrm>
            <a:off x="268785" y="4757290"/>
            <a:ext cx="2091777" cy="10851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29" y="5017340"/>
            <a:ext cx="429120" cy="544066"/>
          </a:xfrm>
          <a:prstGeom prst="rect">
            <a:avLst/>
          </a:prstGeom>
        </p:spPr>
      </p:pic>
      <p:sp>
        <p:nvSpPr>
          <p:cNvPr id="162" name="文本框 96"/>
          <p:cNvSpPr txBox="1">
            <a:spLocks noChangeArrowheads="1"/>
          </p:cNvSpPr>
          <p:nvPr/>
        </p:nvSpPr>
        <p:spPr bwMode="auto">
          <a:xfrm flipH="1">
            <a:off x="284646" y="5581067"/>
            <a:ext cx="14600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网络摄像头</a:t>
            </a:r>
          </a:p>
        </p:txBody>
      </p:sp>
      <p:sp>
        <p:nvSpPr>
          <p:cNvPr id="163" name="文本框 96"/>
          <p:cNvSpPr txBox="1">
            <a:spLocks noChangeArrowheads="1"/>
          </p:cNvSpPr>
          <p:nvPr/>
        </p:nvSpPr>
        <p:spPr bwMode="auto">
          <a:xfrm flipH="1">
            <a:off x="852963" y="5236643"/>
            <a:ext cx="8554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</a:p>
        </p:txBody>
      </p:sp>
      <p:pic>
        <p:nvPicPr>
          <p:cNvPr id="164" name="图片 163">
            <a:extLst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4389" y="5065023"/>
            <a:ext cx="467231" cy="468647"/>
          </a:xfrm>
          <a:prstGeom prst="rect">
            <a:avLst/>
          </a:prstGeom>
        </p:spPr>
      </p:pic>
      <p:sp>
        <p:nvSpPr>
          <p:cNvPr id="165" name="文本框 96"/>
          <p:cNvSpPr txBox="1">
            <a:spLocks noChangeArrowheads="1"/>
          </p:cNvSpPr>
          <p:nvPr/>
        </p:nvSpPr>
        <p:spPr bwMode="auto">
          <a:xfrm flipH="1">
            <a:off x="1048421" y="5599172"/>
            <a:ext cx="8554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独立网关</a:t>
            </a:r>
          </a:p>
        </p:txBody>
      </p:sp>
      <p:sp>
        <p:nvSpPr>
          <p:cNvPr id="166" name="文本框 96"/>
          <p:cNvSpPr txBox="1">
            <a:spLocks noChangeArrowheads="1"/>
          </p:cNvSpPr>
          <p:nvPr/>
        </p:nvSpPr>
        <p:spPr bwMode="auto">
          <a:xfrm flipH="1">
            <a:off x="1502185" y="5070773"/>
            <a:ext cx="4293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/>
          <p:cNvSpPr/>
          <p:nvPr/>
        </p:nvSpPr>
        <p:spPr>
          <a:xfrm rot="3569975">
            <a:off x="3533864" y="4649052"/>
            <a:ext cx="331761" cy="454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7" name="箭头: 右 166"/>
          <p:cNvSpPr/>
          <p:nvPr/>
        </p:nvSpPr>
        <p:spPr>
          <a:xfrm rot="19399926">
            <a:off x="3499046" y="2153725"/>
            <a:ext cx="331761" cy="454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8" name="圆角矩形 51"/>
          <p:cNvSpPr/>
          <p:nvPr/>
        </p:nvSpPr>
        <p:spPr>
          <a:xfrm>
            <a:off x="626001" y="4745489"/>
            <a:ext cx="1377345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安防单品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2313677" y="5185567"/>
            <a:ext cx="1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智能门锁满足指纹开锁、密码开锁、远程开锁等特别需求。成本较高、安装流程较繁琐。</a:t>
            </a:r>
          </a:p>
        </p:txBody>
      </p:sp>
    </p:spTree>
    <p:extLst>
      <p:ext uri="{BB962C8B-B14F-4D97-AF65-F5344CB8AC3E}">
        <p14:creationId xmlns:p14="http://schemas.microsoft.com/office/powerpoint/2010/main" val="172452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ppt模板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9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Box 7"/>
          <p:cNvSpPr>
            <a:spLocks noChangeArrowheads="1"/>
          </p:cNvSpPr>
          <p:nvPr/>
        </p:nvSpPr>
        <p:spPr bwMode="auto">
          <a:xfrm>
            <a:off x="7704535" y="5813822"/>
            <a:ext cx="2964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r>
              <a:rPr lang="zh-CN" altLang="zh-CN" sz="900" b="1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</a:p>
        </p:txBody>
      </p:sp>
      <p:grpSp>
        <p:nvGrpSpPr>
          <p:cNvPr id="3076" name="组合 3"/>
          <p:cNvGrpSpPr>
            <a:grpSpLocks/>
          </p:cNvGrpSpPr>
          <p:nvPr/>
        </p:nvGrpSpPr>
        <p:grpSpPr bwMode="auto">
          <a:xfrm>
            <a:off x="1063229" y="2121694"/>
            <a:ext cx="1053703" cy="928688"/>
            <a:chOff x="2090738" y="863600"/>
            <a:chExt cx="1404938" cy="1238250"/>
          </a:xfrm>
        </p:grpSpPr>
        <p:pic>
          <p:nvPicPr>
            <p:cNvPr id="3097" name="Picture 4" descr="whiteline_00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0738" y="863600"/>
              <a:ext cx="124460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8" name="TextBox 8"/>
            <p:cNvSpPr>
              <a:spLocks noChangeArrowheads="1"/>
            </p:cNvSpPr>
            <p:nvPr/>
          </p:nvSpPr>
          <p:spPr bwMode="auto">
            <a:xfrm>
              <a:off x="2120901" y="1317625"/>
              <a:ext cx="1374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物联网公司</a:t>
              </a:r>
            </a:p>
          </p:txBody>
        </p:sp>
      </p:grpSp>
      <p:grpSp>
        <p:nvGrpSpPr>
          <p:cNvPr id="3077" name="组合 2"/>
          <p:cNvGrpSpPr>
            <a:grpSpLocks/>
          </p:cNvGrpSpPr>
          <p:nvPr/>
        </p:nvGrpSpPr>
        <p:grpSpPr bwMode="auto">
          <a:xfrm>
            <a:off x="4674394" y="2118122"/>
            <a:ext cx="1032272" cy="919163"/>
            <a:chOff x="5257801" y="865188"/>
            <a:chExt cx="1376363" cy="1225550"/>
          </a:xfrm>
        </p:grpSpPr>
        <p:pic>
          <p:nvPicPr>
            <p:cNvPr id="3095" name="Picture 3" descr="whiteline_0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9239" y="865188"/>
              <a:ext cx="1233487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6" name="TextBox 9"/>
            <p:cNvSpPr>
              <a:spLocks noChangeArrowheads="1"/>
            </p:cNvSpPr>
            <p:nvPr/>
          </p:nvSpPr>
          <p:spPr bwMode="auto">
            <a:xfrm>
              <a:off x="5257801" y="1298576"/>
              <a:ext cx="13763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省公司</a:t>
              </a:r>
            </a:p>
          </p:txBody>
        </p:sp>
      </p:grpSp>
      <p:grpSp>
        <p:nvGrpSpPr>
          <p:cNvPr id="3078" name="组合 1"/>
          <p:cNvGrpSpPr>
            <a:grpSpLocks/>
          </p:cNvGrpSpPr>
          <p:nvPr/>
        </p:nvGrpSpPr>
        <p:grpSpPr bwMode="auto">
          <a:xfrm>
            <a:off x="6792517" y="2118122"/>
            <a:ext cx="1031081" cy="919163"/>
            <a:chOff x="8609014" y="844550"/>
            <a:chExt cx="1374775" cy="1225550"/>
          </a:xfrm>
        </p:grpSpPr>
        <p:pic>
          <p:nvPicPr>
            <p:cNvPr id="3093" name="Picture 2" descr="whiteline_00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0450" y="844550"/>
              <a:ext cx="1231900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4" name="TextBox 10"/>
            <p:cNvSpPr>
              <a:spLocks noChangeArrowheads="1"/>
            </p:cNvSpPr>
            <p:nvPr/>
          </p:nvSpPr>
          <p:spPr bwMode="auto">
            <a:xfrm>
              <a:off x="8609014" y="1298576"/>
              <a:ext cx="1374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</a:t>
              </a:r>
            </a:p>
          </p:txBody>
        </p:sp>
      </p:grpSp>
      <p:sp>
        <p:nvSpPr>
          <p:cNvPr id="3079" name="TextBox 11"/>
          <p:cNvSpPr>
            <a:spLocks noChangeArrowheads="1"/>
          </p:cNvSpPr>
          <p:nvPr/>
        </p:nvSpPr>
        <p:spPr bwMode="auto">
          <a:xfrm>
            <a:off x="2089548" y="2399110"/>
            <a:ext cx="24836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采购终端</a:t>
            </a:r>
          </a:p>
        </p:txBody>
      </p:sp>
      <p:sp>
        <p:nvSpPr>
          <p:cNvPr id="3080" name="TextBox 13"/>
          <p:cNvSpPr>
            <a:spLocks noChangeArrowheads="1"/>
          </p:cNvSpPr>
          <p:nvPr/>
        </p:nvSpPr>
        <p:spPr bwMode="auto">
          <a:xfrm>
            <a:off x="5761435" y="2139554"/>
            <a:ext cx="1975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购买终端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办理融合业务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081" name="直接箭头连接符 15"/>
          <p:cNvCxnSpPr>
            <a:cxnSpLocks noChangeShapeType="1"/>
          </p:cNvCxnSpPr>
          <p:nvPr/>
        </p:nvCxnSpPr>
        <p:spPr bwMode="auto">
          <a:xfrm flipH="1" flipV="1">
            <a:off x="5706666" y="2566988"/>
            <a:ext cx="984647" cy="3572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" name="直接箭头连接符 16"/>
          <p:cNvCxnSpPr>
            <a:cxnSpLocks noChangeShapeType="1"/>
          </p:cNvCxnSpPr>
          <p:nvPr/>
        </p:nvCxnSpPr>
        <p:spPr bwMode="auto">
          <a:xfrm flipH="1">
            <a:off x="2008585" y="2633663"/>
            <a:ext cx="822722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9" name="TextBox 28"/>
          <p:cNvSpPr>
            <a:spLocks noChangeArrowheads="1"/>
          </p:cNvSpPr>
          <p:nvPr/>
        </p:nvSpPr>
        <p:spPr bwMode="auto">
          <a:xfrm>
            <a:off x="292894" y="3479006"/>
            <a:ext cx="9049941" cy="297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14313" indent="-214313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商务模式分析</a:t>
            </a:r>
            <a:endParaRPr lang="en-US" sz="12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73869" indent="-272654">
              <a:lnSpc>
                <a:spcPct val="130000"/>
              </a:lnSpc>
              <a:defRPr/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通过终端公司采购：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省公司通过终端公司进行终端采购，或者终端铺货，推广销售，并为购买的用户提供装维服务。</a:t>
            </a:r>
            <a:endParaRPr 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14313" indent="-214313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物联网公司提供的支撑服务</a:t>
            </a:r>
            <a:endParaRPr lang="en-US" altLang="zh-CN" sz="12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14313" indent="-214313">
              <a:lnSpc>
                <a:spcPct val="13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  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、根据市场情况，提供标准的组合套装产品，简化终端管理；</a:t>
            </a:r>
            <a:endParaRPr lang="en-US" altLang="zh-CN" sz="12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14313" indent="-214313">
              <a:lnSpc>
                <a:spcPct val="130000"/>
              </a:lnSpc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  2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、提供省公司、地市公司、客服等业务相关人员的产品培训、装维人员的产品安装培训</a:t>
            </a:r>
            <a:endParaRPr lang="en-US" altLang="zh-CN" sz="12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14313" indent="-214313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推广模式建议</a:t>
            </a:r>
            <a:endParaRPr lang="en-US" sz="12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14313" indent="-214313">
              <a:lnSpc>
                <a:spcPct val="13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   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、多种终端，根据用户需求，采用套装形式进行组合销售；</a:t>
            </a:r>
            <a:endParaRPr lang="en-US" sz="12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14313" indent="-214313">
              <a:lnSpc>
                <a:spcPct val="130000"/>
              </a:lnSpc>
              <a:defRPr/>
            </a:pPr>
            <a:r>
              <a:rPr lang="en-US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   2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、通过家庭宽带融合推广，提升宽带及传感监控质量，拓展连接数；</a:t>
            </a:r>
            <a:endParaRPr lang="en-US" sz="12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14313" indent="-214313">
              <a:lnSpc>
                <a:spcPct val="130000"/>
              </a:lnSpc>
              <a:defRPr/>
            </a:pPr>
            <a:endParaRPr lang="zh-CN" altLang="en-US" sz="12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73869" indent="-272654">
              <a:lnSpc>
                <a:spcPct val="130000"/>
              </a:lnSpc>
              <a:defRPr/>
            </a:pPr>
            <a:endParaRPr lang="zh-CN" alt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73869" indent="-272654">
              <a:lnSpc>
                <a:spcPct val="130000"/>
              </a:lnSpc>
              <a:defRPr/>
            </a:pPr>
            <a:endParaRPr lang="zh-CN" altLang="en-US" sz="12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14313" indent="-214313">
              <a:lnSpc>
                <a:spcPct val="130000"/>
              </a:lnSpc>
              <a:defRPr/>
            </a:pPr>
            <a:r>
              <a:rPr 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</a:t>
            </a:r>
            <a:endParaRPr lang="zh-CN" altLang="en-US" sz="1350" dirty="0"/>
          </a:p>
        </p:txBody>
      </p:sp>
      <p:grpSp>
        <p:nvGrpSpPr>
          <p:cNvPr id="3084" name="组合 4"/>
          <p:cNvGrpSpPr>
            <a:grpSpLocks/>
          </p:cNvGrpSpPr>
          <p:nvPr/>
        </p:nvGrpSpPr>
        <p:grpSpPr bwMode="auto">
          <a:xfrm>
            <a:off x="2803923" y="2116931"/>
            <a:ext cx="1096565" cy="920354"/>
            <a:chOff x="3705225" y="2137352"/>
            <a:chExt cx="1462088" cy="1157591"/>
          </a:xfrm>
        </p:grpSpPr>
        <p:sp>
          <p:nvSpPr>
            <p:cNvPr id="3091" name="Oval 14"/>
            <p:cNvSpPr>
              <a:spLocks noChangeArrowheads="1"/>
            </p:cNvSpPr>
            <p:nvPr/>
          </p:nvSpPr>
          <p:spPr bwMode="auto">
            <a:xfrm>
              <a:off x="3830745" y="2137352"/>
              <a:ext cx="1207271" cy="1157591"/>
            </a:xfrm>
            <a:prstGeom prst="ellipse">
              <a:avLst/>
            </a:prstGeom>
            <a:gradFill rotWithShape="1">
              <a:gsLst>
                <a:gs pos="0">
                  <a:srgbClr val="A8D02A"/>
                </a:gs>
                <a:gs pos="100000">
                  <a:srgbClr val="33400D"/>
                </a:gs>
              </a:gsLst>
              <a:lin ang="5400000" scaled="1"/>
            </a:gradFill>
            <a:ln w="38100">
              <a:solidFill>
                <a:srgbClr val="F8F8F8">
                  <a:alpha val="76862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zh-CN" sz="1350" b="1" i="1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92" name="Rectangle 16"/>
            <p:cNvSpPr>
              <a:spLocks noChangeArrowheads="1"/>
            </p:cNvSpPr>
            <p:nvPr/>
          </p:nvSpPr>
          <p:spPr bwMode="auto">
            <a:xfrm>
              <a:off x="3705225" y="2547939"/>
              <a:ext cx="1462088" cy="34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200" b="1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终端公司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85" name="文本框 39"/>
          <p:cNvSpPr>
            <a:spLocks noChangeArrowheads="1"/>
          </p:cNvSpPr>
          <p:nvPr/>
        </p:nvSpPr>
        <p:spPr bwMode="auto">
          <a:xfrm>
            <a:off x="5381626" y="4617244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cxnSp>
        <p:nvCxnSpPr>
          <p:cNvPr id="3086" name="直接箭头连接符 15"/>
          <p:cNvCxnSpPr>
            <a:cxnSpLocks noChangeShapeType="1"/>
          </p:cNvCxnSpPr>
          <p:nvPr/>
        </p:nvCxnSpPr>
        <p:spPr bwMode="auto">
          <a:xfrm flipH="1" flipV="1">
            <a:off x="5763817" y="2634854"/>
            <a:ext cx="1050131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7" name="TextBox 11"/>
          <p:cNvSpPr>
            <a:spLocks noChangeArrowheads="1"/>
          </p:cNvSpPr>
          <p:nvPr/>
        </p:nvSpPr>
        <p:spPr bwMode="auto">
          <a:xfrm>
            <a:off x="5761435" y="2614613"/>
            <a:ext cx="24824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提供装维服务</a:t>
            </a:r>
          </a:p>
        </p:txBody>
      </p:sp>
      <p:cxnSp>
        <p:nvCxnSpPr>
          <p:cNvPr id="3088" name="直接箭头连接符 35"/>
          <p:cNvCxnSpPr>
            <a:cxnSpLocks noChangeShapeType="1"/>
          </p:cNvCxnSpPr>
          <p:nvPr/>
        </p:nvCxnSpPr>
        <p:spPr bwMode="auto">
          <a:xfrm flipV="1">
            <a:off x="3845719" y="2633663"/>
            <a:ext cx="834629" cy="1191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9" name="TextBox 11"/>
          <p:cNvSpPr>
            <a:spLocks noChangeArrowheads="1"/>
          </p:cNvSpPr>
          <p:nvPr/>
        </p:nvSpPr>
        <p:spPr bwMode="auto">
          <a:xfrm>
            <a:off x="3925491" y="2399110"/>
            <a:ext cx="24836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费用结算</a:t>
            </a:r>
          </a:p>
        </p:txBody>
      </p:sp>
      <p:sp>
        <p:nvSpPr>
          <p:cNvPr id="27" name="TextBox 78"/>
          <p:cNvSpPr txBox="1">
            <a:spLocks noChangeArrowheads="1"/>
          </p:cNvSpPr>
          <p:nvPr/>
        </p:nvSpPr>
        <p:spPr bwMode="auto">
          <a:xfrm>
            <a:off x="29491" y="-4352"/>
            <a:ext cx="350025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和目家庭传感产品商务模式建议</a:t>
            </a:r>
          </a:p>
        </p:txBody>
      </p:sp>
    </p:spTree>
    <p:extLst>
      <p:ext uri="{BB962C8B-B14F-4D97-AF65-F5344CB8AC3E}">
        <p14:creationId xmlns:p14="http://schemas.microsoft.com/office/powerpoint/2010/main" val="4550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1"/>
          <p:cNvSpPr txBox="1">
            <a:spLocks noChangeArrowheads="1"/>
          </p:cNvSpPr>
          <p:nvPr/>
        </p:nvSpPr>
        <p:spPr bwMode="auto">
          <a:xfrm>
            <a:off x="3059832" y="2852936"/>
            <a:ext cx="37449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52393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8"/>
          <p:cNvSpPr txBox="1">
            <a:spLocks noChangeArrowheads="1"/>
          </p:cNvSpPr>
          <p:nvPr/>
        </p:nvSpPr>
        <p:spPr bwMode="auto">
          <a:xfrm>
            <a:off x="26149" y="7341"/>
            <a:ext cx="48013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中国移动数字家庭产品规划全景图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556792"/>
            <a:ext cx="971178" cy="3313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4" y="2420888"/>
            <a:ext cx="1881810" cy="2089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0" y="2420887"/>
            <a:ext cx="1881810" cy="20898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72" y="2420887"/>
            <a:ext cx="1881810" cy="208983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23528" y="836712"/>
            <a:ext cx="8352928" cy="646331"/>
            <a:chOff x="323528" y="860908"/>
            <a:chExt cx="8352928" cy="646331"/>
          </a:xfrm>
        </p:grpSpPr>
        <p:sp>
          <p:nvSpPr>
            <p:cNvPr id="8" name="矩形 20"/>
            <p:cNvSpPr>
              <a:spLocks noChangeArrowheads="1"/>
            </p:cNvSpPr>
            <p:nvPr/>
          </p:nvSpPr>
          <p:spPr bwMode="auto">
            <a:xfrm>
              <a:off x="323528" y="860908"/>
              <a:ext cx="835292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家庭宽带被集团定义为“大连接战略”的关键控制点，以智能家庭网关为核心打造智能生活入口，构建中国移动家庭生态。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预计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2017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年发展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3000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万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智能网关用户及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6000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万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家庭连接。</a:t>
              </a:r>
              <a:endPara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99" y="939186"/>
              <a:ext cx="248461" cy="20970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106014" y="4869161"/>
            <a:ext cx="7241068" cy="288032"/>
            <a:chOff x="827584" y="4869161"/>
            <a:chExt cx="7519498" cy="28803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4869161"/>
              <a:ext cx="7519498" cy="288032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2954299" y="4874677"/>
              <a:ext cx="326606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8823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Semibold" pitchFamily="34" charset="0"/>
                </a:rPr>
                <a:t>家庭开放平台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06014" y="6165304"/>
            <a:ext cx="7241068" cy="288032"/>
            <a:chOff x="827584" y="4869161"/>
            <a:chExt cx="7519498" cy="28803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4869161"/>
              <a:ext cx="7519498" cy="288032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2954299" y="4874677"/>
              <a:ext cx="326606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8823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Semibold" pitchFamily="34" charset="0"/>
                </a:rPr>
                <a:t>宽带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Semibold" pitchFamily="34" charset="0"/>
                </a:rPr>
                <a:t>/4G/V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Semibold" pitchFamily="34" charset="0"/>
                </a:rPr>
                <a:t>网</a:t>
              </a:r>
              <a:endPara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itchFamily="34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45719" cy="486604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83" y="5258853"/>
            <a:ext cx="1064471" cy="82836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50" y="5170261"/>
            <a:ext cx="241821" cy="42542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13" y="5280785"/>
            <a:ext cx="1196069" cy="8307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979446" y="2066558"/>
            <a:ext cx="1463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8823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50B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itchFamily="34" charset="0"/>
              </a:rPr>
              <a:t>家庭娱乐入口</a:t>
            </a:r>
            <a:endParaRPr lang="en-US" altLang="zh-CN" sz="1600" b="1" dirty="0">
              <a:solidFill>
                <a:srgbClr val="50B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36498" y="2070547"/>
            <a:ext cx="1466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8823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EA4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itchFamily="34" charset="0"/>
              </a:rPr>
              <a:t>家庭通信入口</a:t>
            </a:r>
            <a:endParaRPr lang="en-US" altLang="zh-CN" sz="1600" b="1" dirty="0">
              <a:solidFill>
                <a:srgbClr val="FEA4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74407" y="2062446"/>
            <a:ext cx="1463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8823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3DD9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itchFamily="34" charset="0"/>
              </a:rPr>
              <a:t>智慧生活入口</a:t>
            </a:r>
            <a:endParaRPr lang="en-US" altLang="zh-CN" sz="1600" b="1" dirty="0">
              <a:solidFill>
                <a:srgbClr val="3DD9D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itchFamily="34" charset="0"/>
            </a:endParaRP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gray">
          <a:xfrm>
            <a:off x="1316772" y="4198786"/>
            <a:ext cx="152741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家庭安全社交产品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gray">
          <a:xfrm>
            <a:off x="3965817" y="4202385"/>
            <a:ext cx="152741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互联网电视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gray">
          <a:xfrm>
            <a:off x="6644981" y="4206220"/>
            <a:ext cx="152741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智能家庭网关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115616" y="3687415"/>
            <a:ext cx="19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提供基于家庭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网的安全社交服务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46"/>
          <p:cNvSpPr txBox="1"/>
          <p:nvPr/>
        </p:nvSpPr>
        <p:spPr>
          <a:xfrm>
            <a:off x="1115616" y="3155836"/>
            <a:ext cx="19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扩展运动健康采集及社区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31" name="TextBox 47"/>
          <p:cNvSpPr txBox="1"/>
          <p:nvPr/>
        </p:nvSpPr>
        <p:spPr>
          <a:xfrm>
            <a:off x="1115616" y="2607295"/>
            <a:ext cx="19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整合互联网电视和网关控制功能</a:t>
            </a:r>
          </a:p>
        </p:txBody>
      </p:sp>
      <p:sp>
        <p:nvSpPr>
          <p:cNvPr id="32" name="TextBox 51"/>
          <p:cNvSpPr txBox="1"/>
          <p:nvPr/>
        </p:nvSpPr>
        <p:spPr>
          <a:xfrm>
            <a:off x="3766095" y="3717032"/>
            <a:ext cx="1905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提供优质稳定的视频服务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52"/>
          <p:cNvSpPr txBox="1"/>
          <p:nvPr/>
        </p:nvSpPr>
        <p:spPr>
          <a:xfrm>
            <a:off x="3773529" y="3155836"/>
            <a:ext cx="19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、游戏、体育类增值内容</a:t>
            </a:r>
          </a:p>
        </p:txBody>
      </p:sp>
      <p:sp>
        <p:nvSpPr>
          <p:cNvPr id="34" name="TextBox 53"/>
          <p:cNvSpPr txBox="1"/>
          <p:nvPr/>
        </p:nvSpPr>
        <p:spPr>
          <a:xfrm>
            <a:off x="3775861" y="2607295"/>
            <a:ext cx="19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丰富远程医疗互动教育资源</a:t>
            </a:r>
          </a:p>
        </p:txBody>
      </p:sp>
      <p:sp>
        <p:nvSpPr>
          <p:cNvPr id="35" name="TextBox 57"/>
          <p:cNvSpPr txBox="1"/>
          <p:nvPr/>
        </p:nvSpPr>
        <p:spPr>
          <a:xfrm>
            <a:off x="6474995" y="3709598"/>
            <a:ext cx="19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提供智能提速和安防监控功能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58"/>
          <p:cNvSpPr txBox="1"/>
          <p:nvPr/>
        </p:nvSpPr>
        <p:spPr>
          <a:xfrm>
            <a:off x="6474995" y="3155836"/>
            <a:ext cx="19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扩展智能家居及家庭存储服务</a:t>
            </a:r>
          </a:p>
        </p:txBody>
      </p:sp>
      <p:sp>
        <p:nvSpPr>
          <p:cNvPr id="37" name="TextBox 59"/>
          <p:cNvSpPr txBox="1"/>
          <p:nvPr/>
        </p:nvSpPr>
        <p:spPr>
          <a:xfrm>
            <a:off x="6474995" y="2607295"/>
            <a:ext cx="19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实现家庭智能设备的一站式操控</a:t>
            </a:r>
          </a:p>
        </p:txBody>
      </p:sp>
      <p:sp>
        <p:nvSpPr>
          <p:cNvPr id="38" name="矩形 37"/>
          <p:cNvSpPr/>
          <p:nvPr/>
        </p:nvSpPr>
        <p:spPr>
          <a:xfrm>
            <a:off x="386438" y="318277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70B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39" name="矩形 38"/>
          <p:cNvSpPr/>
          <p:nvPr/>
        </p:nvSpPr>
        <p:spPr>
          <a:xfrm>
            <a:off x="395536" y="488866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70B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</a:p>
        </p:txBody>
      </p:sp>
      <p:sp>
        <p:nvSpPr>
          <p:cNvPr id="40" name="矩形 39"/>
          <p:cNvSpPr/>
          <p:nvPr/>
        </p:nvSpPr>
        <p:spPr>
          <a:xfrm>
            <a:off x="395536" y="5631051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70B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</a:p>
        </p:txBody>
      </p:sp>
      <p:sp>
        <p:nvSpPr>
          <p:cNvPr id="41" name="矩形 40"/>
          <p:cNvSpPr/>
          <p:nvPr/>
        </p:nvSpPr>
        <p:spPr>
          <a:xfrm>
            <a:off x="395536" y="6184813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70B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09" y="5608928"/>
            <a:ext cx="433932" cy="55085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970" y="5725969"/>
            <a:ext cx="279975" cy="349458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6317" y="5799401"/>
            <a:ext cx="145469" cy="27771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42" y="5798966"/>
            <a:ext cx="288632" cy="27646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08" y="5645830"/>
            <a:ext cx="384474" cy="5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3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 bwMode="auto">
          <a:xfrm>
            <a:off x="34925" y="44624"/>
            <a:ext cx="7993063" cy="4953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spcBef>
                <a:spcPct val="0"/>
              </a:spcBef>
              <a:buNone/>
              <a:defRPr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b="1" dirty="0"/>
              <a:t>家庭安防助力中国移动大连接战略</a:t>
            </a:r>
            <a:endParaRPr lang="en-US" altLang="zh-CN" sz="2800" b="1" dirty="0"/>
          </a:p>
        </p:txBody>
      </p:sp>
      <p:sp>
        <p:nvSpPr>
          <p:cNvPr id="40" name="矩形 39"/>
          <p:cNvSpPr/>
          <p:nvPr/>
        </p:nvSpPr>
        <p:spPr>
          <a:xfrm>
            <a:off x="330319" y="692696"/>
            <a:ext cx="83461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家庭安防产品具有“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多连接，强粘性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”的特性，大力发展家庭安防产品对中国移动实现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大连接战略具有重要意义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127186" y="3626315"/>
            <a:ext cx="5206081" cy="834102"/>
            <a:chOff x="1443684" y="3367601"/>
            <a:chExt cx="5206081" cy="834102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98" t="81527" r="49335"/>
            <a:stretch/>
          </p:blipFill>
          <p:spPr>
            <a:xfrm>
              <a:off x="1443684" y="3367601"/>
              <a:ext cx="1837130" cy="705001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92" t="43352" b="37781"/>
            <a:stretch/>
          </p:blipFill>
          <p:spPr>
            <a:xfrm>
              <a:off x="3441891" y="3481622"/>
              <a:ext cx="3207874" cy="720081"/>
            </a:xfrm>
            <a:prstGeom prst="rect">
              <a:avLst/>
            </a:prstGeom>
          </p:spPr>
        </p:pic>
      </p:grpSp>
      <p:grpSp>
        <p:nvGrpSpPr>
          <p:cNvPr id="44" name="组合 32"/>
          <p:cNvGrpSpPr/>
          <p:nvPr/>
        </p:nvGrpSpPr>
        <p:grpSpPr>
          <a:xfrm>
            <a:off x="219743" y="1772816"/>
            <a:ext cx="8705706" cy="2733423"/>
            <a:chOff x="467545" y="4348769"/>
            <a:chExt cx="8007566" cy="1046440"/>
          </a:xfrm>
        </p:grpSpPr>
        <p:grpSp>
          <p:nvGrpSpPr>
            <p:cNvPr id="45" name="组合 17"/>
            <p:cNvGrpSpPr/>
            <p:nvPr/>
          </p:nvGrpSpPr>
          <p:grpSpPr>
            <a:xfrm>
              <a:off x="467545" y="4348769"/>
              <a:ext cx="8007566" cy="1046440"/>
              <a:chOff x="24377606" y="2774602"/>
              <a:chExt cx="13280677" cy="1939355"/>
            </a:xfrm>
          </p:grpSpPr>
          <p:sp>
            <p:nvSpPr>
              <p:cNvPr id="47" name="圆角矩形 46"/>
              <p:cNvSpPr/>
              <p:nvPr/>
            </p:nvSpPr>
            <p:spPr bwMode="auto">
              <a:xfrm>
                <a:off x="24451799" y="2938327"/>
                <a:ext cx="13206484" cy="1669996"/>
              </a:xfrm>
              <a:prstGeom prst="roundRect">
                <a:avLst>
                  <a:gd name="adj" fmla="val 5408"/>
                </a:avLst>
              </a:prstGeom>
              <a:noFill/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582" tIns="68579" rIns="36582" bIns="18291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20956" marR="0" lvl="1" indent="-120956" algn="ctr" defTabSz="1151993" eaLnBrk="0" fontAlgn="auto" latinLnBrk="0" hangingPunct="0">
                  <a:lnSpc>
                    <a:spcPct val="125000"/>
                  </a:lnSpc>
                  <a:spcBef>
                    <a:spcPts val="286"/>
                  </a:spcBef>
                  <a:spcAft>
                    <a:spcPts val="0"/>
                  </a:spcAft>
                  <a:buClr>
                    <a:srgbClr val="F97E39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1905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alibri" pitchFamily="34" charset="0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26583648" y="2774602"/>
                <a:ext cx="8347494" cy="276594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22882" rIns="222882" rtlCol="0" anchor="ctr"/>
              <a:lstStyle/>
              <a:p>
                <a:pPr algn="ctr" defTabSz="650181"/>
                <a:r>
                  <a:rPr lang="zh-CN" altLang="en-US" sz="16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成倍提升连接数，服务大连接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4377606" y="3751963"/>
                <a:ext cx="10606056" cy="9619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1" indent="0" defTabSz="1151993" eaLnBrk="0" fontAlgn="auto" latinLnBrk="0" hangingPunct="0">
                  <a:lnSpc>
                    <a:spcPct val="150000"/>
                  </a:lnSpc>
                  <a:spcBef>
                    <a:spcPts val="571"/>
                  </a:spcBef>
                  <a:spcAft>
                    <a:spcPts val="286"/>
                  </a:spcAft>
                  <a:buClr>
                    <a:srgbClr val="4472C4">
                      <a:lumMod val="50000"/>
                    </a:srgbClr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1714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631454" y="4528114"/>
              <a:ext cx="7724482" cy="565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家庭终端设备多样：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安全作为家庭基础需求，涉及摄像头、烟感、水浸、红外、门磁等众多终端，</a:t>
              </a:r>
              <a:r>
                <a:rPr lang="zh-CN" altLang="it-IT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是家庭手机终端保有量的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倍以上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设备接入协议多样：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WIFI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zigbee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等多种接入协议支持，有利于中国移动在产业和标准推进上有主导话语权。</a:t>
              </a:r>
              <a:endParaRPr lang="it-IT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32"/>
          <p:cNvGrpSpPr/>
          <p:nvPr/>
        </p:nvGrpSpPr>
        <p:grpSpPr>
          <a:xfrm>
            <a:off x="219743" y="4512001"/>
            <a:ext cx="8705706" cy="2733423"/>
            <a:chOff x="467545" y="4348769"/>
            <a:chExt cx="8007566" cy="1046440"/>
          </a:xfrm>
        </p:grpSpPr>
        <p:grpSp>
          <p:nvGrpSpPr>
            <p:cNvPr id="51" name="组合 17"/>
            <p:cNvGrpSpPr/>
            <p:nvPr/>
          </p:nvGrpSpPr>
          <p:grpSpPr>
            <a:xfrm>
              <a:off x="467545" y="4348769"/>
              <a:ext cx="8007566" cy="1046440"/>
              <a:chOff x="24377606" y="2774602"/>
              <a:chExt cx="13280677" cy="1939355"/>
            </a:xfrm>
          </p:grpSpPr>
          <p:sp>
            <p:nvSpPr>
              <p:cNvPr id="53" name="圆角矩形 52"/>
              <p:cNvSpPr/>
              <p:nvPr/>
            </p:nvSpPr>
            <p:spPr bwMode="auto">
              <a:xfrm>
                <a:off x="24451799" y="2927870"/>
                <a:ext cx="13206484" cy="1325996"/>
              </a:xfrm>
              <a:prstGeom prst="roundRect">
                <a:avLst>
                  <a:gd name="adj" fmla="val 5408"/>
                </a:avLst>
              </a:prstGeom>
              <a:noFill/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582" tIns="68579" rIns="36582" bIns="18291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20956" marR="0" lvl="1" indent="-120956" algn="ctr" defTabSz="1151993" eaLnBrk="0" fontAlgn="auto" latinLnBrk="0" hangingPunct="0">
                  <a:lnSpc>
                    <a:spcPct val="125000"/>
                  </a:lnSpc>
                  <a:spcBef>
                    <a:spcPts val="286"/>
                  </a:spcBef>
                  <a:spcAft>
                    <a:spcPts val="0"/>
                  </a:spcAft>
                  <a:buClr>
                    <a:srgbClr val="F97E39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1905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alibri" pitchFamily="34" charset="0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26583648" y="2774602"/>
                <a:ext cx="8347494" cy="276594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22882" rIns="222882" rtlCol="0" anchor="ctr"/>
              <a:lstStyle/>
              <a:p>
                <a:pPr algn="ctr" defTabSz="650181"/>
                <a:r>
                  <a:rPr lang="zh-CN" altLang="en-US" sz="16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拉动宽带业务发展同时，培育第三条曲线收入规模</a:t>
                </a: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4377606" y="3751963"/>
                <a:ext cx="10606056" cy="9619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1" indent="0" defTabSz="1151993" eaLnBrk="0" fontAlgn="auto" latinLnBrk="0" hangingPunct="0">
                  <a:lnSpc>
                    <a:spcPct val="150000"/>
                  </a:lnSpc>
                  <a:spcBef>
                    <a:spcPts val="571"/>
                  </a:spcBef>
                  <a:spcAft>
                    <a:spcPts val="286"/>
                  </a:spcAft>
                  <a:buClr>
                    <a:srgbClr val="4472C4">
                      <a:lumMod val="50000"/>
                    </a:srgbClr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1714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631454" y="4528114"/>
              <a:ext cx="7724482" cy="6244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助推品质家宽：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家庭安防属高带宽型业务，以业务带动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50M, 100M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品质带宽的推广，能</a:t>
              </a:r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提升家庭宽带的综合捆绑效益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，强化粘性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增加业务营收：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终端销售和增值服务直接产生收入，拉升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ARPU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值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拉升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4G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流量：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以视频流为主的视频监控远程访问方式，单月数百兆消费，大幅拉升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494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7886700" cy="504056"/>
          </a:xfr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dirty="0">
                <a:cs typeface="+mn-cs"/>
              </a:rPr>
              <a:t>构建智能家庭生态：</a:t>
            </a:r>
            <a:r>
              <a:rPr lang="en-US" altLang="zh-CN" sz="2400" dirty="0" err="1">
                <a:cs typeface="+mn-cs"/>
              </a:rPr>
              <a:t>And·link</a:t>
            </a:r>
            <a:r>
              <a:rPr lang="zh-CN" altLang="en-US" sz="2400" dirty="0">
                <a:cs typeface="+mn-cs"/>
              </a:rPr>
              <a:t>协议支持与推广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28396" y="667788"/>
            <a:ext cx="8547738" cy="145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自有</a:t>
            </a:r>
            <a:r>
              <a:rPr lang="en-US" altLang="zh-CN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兼容：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为形成</a:t>
            </a:r>
            <a:r>
              <a:rPr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前端差异化”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的竞争优势，采用自有协议</a:t>
            </a:r>
            <a:r>
              <a:rPr lang="en-US" altLang="zh-CN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And-link</a:t>
            </a:r>
            <a:r>
              <a:rPr lang="zh-CN" altLang="en-US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（和</a:t>
            </a:r>
            <a:r>
              <a:rPr lang="en-US" altLang="zh-CN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互联），构建闭环生态</a:t>
            </a:r>
            <a:r>
              <a:rPr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兼容业界主流协议，不断扩大连接规模</a:t>
            </a:r>
            <a:r>
              <a:rPr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。目前物联网公司已联合中国移动研究院</a:t>
            </a:r>
            <a:r>
              <a:rPr lang="zh-CN" altLang="en-US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制定和推广</a:t>
            </a:r>
            <a:r>
              <a:rPr lang="en-US" altLang="zh-CN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ANDLINK</a:t>
            </a:r>
            <a:r>
              <a:rPr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协议，并在自主品牌网关及后续安防套装进行内置；</a:t>
            </a:r>
            <a:endParaRPr lang="en-US" altLang="zh-CN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7222" y="2122464"/>
            <a:ext cx="8959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自有协议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And-link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互联），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Wi-Fi/ 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433M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等家庭设备接入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灵活扩展：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形式集成在智能网关中；通过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家庭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网关（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HUB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，扩展支持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/433M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等设备的种类和数量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兼容主流：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现阶段兼容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Alljoyn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/OCF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等主流厂商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联盟的协议，后续进一步兼容其他协议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38134" y="3765488"/>
            <a:ext cx="8535467" cy="3385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物联网公司意识到应用繁荣的重要性，目前已经与合作伙伴共建数字家庭联盟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712" y="4397567"/>
            <a:ext cx="1957388" cy="72151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974" y="4445225"/>
            <a:ext cx="1793081" cy="564356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22" y="4450781"/>
            <a:ext cx="1548701" cy="42964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7" y="4395512"/>
            <a:ext cx="2184767" cy="499317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52" y="5161168"/>
            <a:ext cx="1714500" cy="61436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777" y="5170699"/>
            <a:ext cx="1525213" cy="557492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688" y="5946212"/>
            <a:ext cx="1664494" cy="528638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4048" y="5832450"/>
            <a:ext cx="1321594" cy="45720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9723" y="5223345"/>
            <a:ext cx="1781175" cy="581025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2157353" y="643832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东胜电子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217090" y="63420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南京普天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178990" y="4953915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南京物联</a:t>
            </a:r>
          </a:p>
        </p:txBody>
      </p:sp>
    </p:spTree>
    <p:extLst>
      <p:ext uri="{BB962C8B-B14F-4D97-AF65-F5344CB8AC3E}">
        <p14:creationId xmlns:p14="http://schemas.microsoft.com/office/powerpoint/2010/main" val="4129272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210" y="1581476"/>
            <a:ext cx="685309" cy="8840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37" y="2468715"/>
            <a:ext cx="576969" cy="74428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293" y="5814958"/>
            <a:ext cx="967027" cy="355326"/>
          </a:xfrm>
          <a:prstGeom prst="rect">
            <a:avLst/>
          </a:prstGeom>
        </p:spPr>
      </p:pic>
      <p:pic>
        <p:nvPicPr>
          <p:cNvPr id="90" name="Picture 7" descr="C:\Users\l00104859\Documents\LOGO\欧瑞博\欧瑞博LOGO使用规范（矢量AI）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304" y="5309651"/>
            <a:ext cx="1387897" cy="436475"/>
          </a:xfrm>
          <a:prstGeom prst="rect">
            <a:avLst/>
          </a:prstGeom>
          <a:noFill/>
        </p:spPr>
      </p:pic>
      <p:sp>
        <p:nvSpPr>
          <p:cNvPr id="30" name="矩形: 圆角 29"/>
          <p:cNvSpPr/>
          <p:nvPr/>
        </p:nvSpPr>
        <p:spPr>
          <a:xfrm>
            <a:off x="6472900" y="3665354"/>
            <a:ext cx="1709735" cy="1072265"/>
          </a:xfrm>
          <a:prstGeom prst="roundRect">
            <a:avLst/>
          </a:prstGeom>
          <a:noFill/>
          <a:ln w="63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1" y="97571"/>
            <a:ext cx="8096689" cy="490066"/>
          </a:xfrm>
        </p:spPr>
        <p:txBody>
          <a:bodyPr/>
          <a:lstStyle/>
          <a:p>
            <a:r>
              <a:rPr lang="zh-CN" altLang="en-US" sz="2400" dirty="0">
                <a:cs typeface="Consolas" panose="020B0609020204030204" pitchFamily="49" charset="0"/>
              </a:rPr>
              <a:t>和目应用平台</a:t>
            </a:r>
            <a:r>
              <a:rPr lang="en-US" altLang="zh-CN" sz="2400" dirty="0">
                <a:cs typeface="Consolas" panose="020B0609020204030204" pitchFamily="49" charset="0"/>
              </a:rPr>
              <a:t>-</a:t>
            </a:r>
            <a:r>
              <a:rPr lang="zh-CN" altLang="en-US" sz="2400" dirty="0">
                <a:cs typeface="Consolas" panose="020B0609020204030204" pitchFamily="49" charset="0"/>
              </a:rPr>
              <a:t>构建数字家庭生态</a:t>
            </a:r>
            <a:br>
              <a:rPr lang="zh-CN" altLang="en-US" sz="2400" dirty="0">
                <a:cs typeface="Consolas" panose="020B0609020204030204" pitchFamily="49" charset="0"/>
              </a:rPr>
            </a:b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376" y="2812701"/>
            <a:ext cx="888260" cy="5771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8722" y="3895370"/>
            <a:ext cx="394674" cy="56802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72604" y="2860416"/>
            <a:ext cx="1310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和目数字家庭应用平台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703265" y="4389544"/>
            <a:ext cx="1944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智能家庭网关</a:t>
            </a: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7562854" y="3865118"/>
            <a:ext cx="349174" cy="677608"/>
            <a:chOff x="-155449" y="433404"/>
            <a:chExt cx="3342373" cy="68580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449" y="433404"/>
              <a:ext cx="3342373" cy="685800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1" y="1247804"/>
              <a:ext cx="2993108" cy="5229200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6523537" y="4461424"/>
            <a:ext cx="998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>
            <a:off x="719529" y="4957983"/>
            <a:ext cx="5207791" cy="12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>
            <a:off x="3524794" y="4764859"/>
            <a:ext cx="2" cy="168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17"/>
          <p:cNvSpPr txBox="1">
            <a:spLocks noChangeArrowheads="1"/>
          </p:cNvSpPr>
          <p:nvPr/>
        </p:nvSpPr>
        <p:spPr>
          <a:xfrm>
            <a:off x="23190" y="703338"/>
            <a:ext cx="9057468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defTabSz="342900">
              <a:spcBef>
                <a:spcPts val="0"/>
              </a:spcBef>
            </a:pPr>
            <a:r>
              <a:rPr lang="zh-CN" altLang="en-US" sz="1400" b="0" dirty="0">
                <a:solidFill>
                  <a:schemeClr val="tx1"/>
                </a:solidFill>
                <a:cs typeface="Courier New" panose="02070309020205020404" pitchFamily="49" charset="0"/>
              </a:rPr>
              <a:t>基于智能网关、和目网关版及家庭传感网关进行组网，</a:t>
            </a:r>
            <a:r>
              <a:rPr lang="zh-CN" altLang="en-US" sz="1400" dirty="0">
                <a:solidFill>
                  <a:srgbClr val="0070C0"/>
                </a:solidFill>
                <a:cs typeface="Courier New" panose="02070309020205020404" pitchFamily="49" charset="0"/>
              </a:rPr>
              <a:t>强化省公司家宽融合竞争力</a:t>
            </a:r>
            <a:r>
              <a:rPr lang="zh-CN" altLang="en-US" sz="1400" b="0" dirty="0">
                <a:solidFill>
                  <a:schemeClr val="tx1"/>
                </a:solidFill>
                <a:cs typeface="Courier New" panose="02070309020205020404" pitchFamily="49" charset="0"/>
              </a:rPr>
              <a:t>，</a:t>
            </a:r>
            <a:r>
              <a:rPr lang="zh-CN" altLang="en-US" sz="1400" dirty="0">
                <a:solidFill>
                  <a:srgbClr val="0070C0"/>
                </a:solidFill>
                <a:cs typeface="Courier New" panose="02070309020205020404" pitchFamily="49" charset="0"/>
              </a:rPr>
              <a:t>扩展数字家庭生态应用</a:t>
            </a:r>
            <a:r>
              <a:rPr lang="zh-CN" altLang="en-US" sz="1400" b="0" dirty="0">
                <a:solidFill>
                  <a:schemeClr val="tx1"/>
                </a:solidFill>
                <a:cs typeface="Courier New" panose="02070309020205020404" pitchFamily="49" charset="0"/>
              </a:rPr>
              <a:t>；</a:t>
            </a:r>
            <a:endParaRPr lang="en-US" altLang="zh-CN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defTabSz="342900">
              <a:spcBef>
                <a:spcPts val="0"/>
              </a:spcBef>
            </a:pPr>
            <a:r>
              <a:rPr lang="zh-CN" altLang="en-US" sz="1400" b="0" dirty="0">
                <a:solidFill>
                  <a:schemeClr val="tx1"/>
                </a:solidFill>
                <a:cs typeface="Courier New" panose="02070309020205020404" pitchFamily="49" charset="0"/>
              </a:rPr>
              <a:t>采用</a:t>
            </a:r>
            <a:r>
              <a:rPr lang="en-US" altLang="zh-CN" sz="14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andlink</a:t>
            </a:r>
            <a:r>
              <a:rPr lang="zh-CN" altLang="en-US" sz="1400" b="0" dirty="0">
                <a:solidFill>
                  <a:schemeClr val="tx1"/>
                </a:solidFill>
                <a:cs typeface="Courier New" panose="02070309020205020404" pitchFamily="49" charset="0"/>
              </a:rPr>
              <a:t>协议，统一标准，可接入不同厂家不同品牌终端产品，</a:t>
            </a:r>
            <a:r>
              <a:rPr lang="zh-CN" altLang="en-US" sz="1400" dirty="0">
                <a:solidFill>
                  <a:srgbClr val="0070C0"/>
                </a:solidFill>
                <a:cs typeface="Courier New" panose="02070309020205020404" pitchFamily="49" charset="0"/>
              </a:rPr>
              <a:t>省公司可快速扩展终端设备品类</a:t>
            </a:r>
            <a:r>
              <a:rPr lang="zh-CN" altLang="en-US" sz="1400" b="0" dirty="0">
                <a:solidFill>
                  <a:schemeClr val="tx1"/>
                </a:solidFill>
                <a:cs typeface="Courier New" panose="02070309020205020404" pitchFamily="49" charset="0"/>
              </a:rPr>
              <a:t>；</a:t>
            </a:r>
            <a:endParaRPr lang="en-US" altLang="zh-CN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503505" y="4972942"/>
            <a:ext cx="216024" cy="244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cxnSpLocks/>
          </p:cNvCxnSpPr>
          <p:nvPr/>
        </p:nvCxnSpPr>
        <p:spPr>
          <a:xfrm>
            <a:off x="5903976" y="4985366"/>
            <a:ext cx="150589" cy="227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6" y="5725610"/>
            <a:ext cx="450166" cy="57146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57" y="5418458"/>
            <a:ext cx="259636" cy="32407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27" y="5425153"/>
            <a:ext cx="157961" cy="30156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36" y="5950545"/>
            <a:ext cx="292475" cy="30324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292" y="5488730"/>
            <a:ext cx="292418" cy="292418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99" y="5436373"/>
            <a:ext cx="272678" cy="26118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099" y="5992754"/>
            <a:ext cx="430058" cy="228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6" y="5702801"/>
            <a:ext cx="504985" cy="600166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3" y="5907325"/>
            <a:ext cx="349533" cy="472400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154446" y="6401221"/>
            <a:ext cx="11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视频安防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885127" y="6406232"/>
            <a:ext cx="11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传感套件</a:t>
            </a:r>
          </a:p>
        </p:txBody>
      </p:sp>
      <p:cxnSp>
        <p:nvCxnSpPr>
          <p:cNvPr id="69" name="直接连接符 68"/>
          <p:cNvCxnSpPr>
            <a:cxnSpLocks/>
          </p:cNvCxnSpPr>
          <p:nvPr/>
        </p:nvCxnSpPr>
        <p:spPr>
          <a:xfrm>
            <a:off x="5531286" y="3425401"/>
            <a:ext cx="2880" cy="44942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4260167" y="3378734"/>
            <a:ext cx="1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策略下发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: 圆角 72"/>
          <p:cNvSpPr/>
          <p:nvPr/>
        </p:nvSpPr>
        <p:spPr>
          <a:xfrm>
            <a:off x="85625" y="5323714"/>
            <a:ext cx="1255305" cy="1361537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/>
          <p:cNvSpPr/>
          <p:nvPr/>
        </p:nvSpPr>
        <p:spPr>
          <a:xfrm>
            <a:off x="1519183" y="5323714"/>
            <a:ext cx="1820414" cy="1376497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87" y="5367822"/>
            <a:ext cx="296334" cy="784757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82" y="5792286"/>
            <a:ext cx="536516" cy="52682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68" y="5769182"/>
            <a:ext cx="510737" cy="489884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11" y="5306007"/>
            <a:ext cx="511866" cy="502616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25" y="5307347"/>
            <a:ext cx="493729" cy="484806"/>
          </a:xfrm>
          <a:prstGeom prst="rect">
            <a:avLst/>
          </a:prstGeom>
        </p:spPr>
      </p:pic>
      <p:sp>
        <p:nvSpPr>
          <p:cNvPr id="82" name="矩形: 圆角 81"/>
          <p:cNvSpPr/>
          <p:nvPr/>
        </p:nvSpPr>
        <p:spPr>
          <a:xfrm>
            <a:off x="3523520" y="5272150"/>
            <a:ext cx="1820414" cy="1413102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3817453" y="6401221"/>
            <a:ext cx="11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自动控制</a:t>
            </a:r>
          </a:p>
        </p:txBody>
      </p:sp>
      <p:cxnSp>
        <p:nvCxnSpPr>
          <p:cNvPr id="58" name="直接连接符 57"/>
          <p:cNvCxnSpPr>
            <a:cxnSpLocks/>
            <a:endCxn id="59" idx="3"/>
          </p:cNvCxnSpPr>
          <p:nvPr/>
        </p:nvCxnSpPr>
        <p:spPr>
          <a:xfrm flipH="1" flipV="1">
            <a:off x="6474468" y="3107646"/>
            <a:ext cx="1008310" cy="40428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/>
          <p:cNvSpPr/>
          <p:nvPr/>
        </p:nvSpPr>
        <p:spPr>
          <a:xfrm>
            <a:off x="4072604" y="2811015"/>
            <a:ext cx="2401864" cy="593261"/>
          </a:xfrm>
          <a:prstGeom prst="roundRect">
            <a:avLst/>
          </a:prstGeom>
          <a:noFill/>
          <a:ln w="63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/>
          <p:cNvSpPr/>
          <p:nvPr/>
        </p:nvSpPr>
        <p:spPr>
          <a:xfrm>
            <a:off x="5421848" y="5236400"/>
            <a:ext cx="1418479" cy="1448852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550793" y="6411036"/>
            <a:ext cx="127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环境监测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 flipH="1">
            <a:off x="5534166" y="5992265"/>
            <a:ext cx="673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PM2.5/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甲醛</a:t>
            </a: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10655" y="5364843"/>
            <a:ext cx="391777" cy="608761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 flipH="1">
            <a:off x="6051668" y="5992265"/>
            <a:ext cx="777545" cy="252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空气检测</a:t>
            </a: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12" y="5323715"/>
            <a:ext cx="1007195" cy="720850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6888304" y="6505360"/>
            <a:ext cx="2108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各厂家产品，持续接入中</a:t>
            </a:r>
          </a:p>
        </p:txBody>
      </p:sp>
      <p:pic>
        <p:nvPicPr>
          <p:cNvPr id="91" name="Picture 3" descr="C:\Users\l00104859\Documents\LOGO\银河风云\GALAXYWIND LOGO使用规范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6956291" y="5729707"/>
            <a:ext cx="1203539" cy="200242"/>
          </a:xfrm>
          <a:prstGeom prst="rect">
            <a:avLst/>
          </a:prstGeom>
          <a:noFill/>
        </p:spPr>
      </p:pic>
      <p:pic>
        <p:nvPicPr>
          <p:cNvPr id="92" name="Picture 4" descr="C:\Users\l00104859\Pictures\物联传感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8110913" y="5544835"/>
            <a:ext cx="1002695" cy="212602"/>
          </a:xfrm>
          <a:prstGeom prst="rect">
            <a:avLst/>
          </a:prstGeom>
          <a:noFill/>
        </p:spPr>
      </p:pic>
      <p:pic>
        <p:nvPicPr>
          <p:cNvPr id="97" name="Picture 14" descr="http://parttimecorner.com.my/wp-content/uploads/company_logos/2014/09/Broadlink-logo-250x72.png"/>
          <p:cNvPicPr>
            <a:picLocks noChangeAspect="1" noChangeArrowheads="1"/>
          </p:cNvPicPr>
          <p:nvPr/>
        </p:nvPicPr>
        <p:blipFill>
          <a:blip r:embed="rId28" cstate="print"/>
          <a:srcRect r="30287" b="27496"/>
          <a:stretch>
            <a:fillRect/>
          </a:stretch>
        </p:blipFill>
        <p:spPr bwMode="auto">
          <a:xfrm>
            <a:off x="7061075" y="6069975"/>
            <a:ext cx="1121560" cy="251904"/>
          </a:xfrm>
          <a:prstGeom prst="rect">
            <a:avLst/>
          </a:prstGeom>
          <a:noFill/>
        </p:spPr>
      </p:pic>
      <p:pic>
        <p:nvPicPr>
          <p:cNvPr id="98" name="Picture 10" descr="C:\Users\l00104859\Documents\LOGO\科大讯飞\科大讯飞logo蓝色.pn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075245" y="6271224"/>
            <a:ext cx="840153" cy="180532"/>
          </a:xfrm>
          <a:prstGeom prst="rect">
            <a:avLst/>
          </a:prstGeom>
          <a:noFill/>
        </p:spPr>
      </p:pic>
      <p:sp>
        <p:nvSpPr>
          <p:cNvPr id="99" name="矩形: 圆角 98"/>
          <p:cNvSpPr/>
          <p:nvPr/>
        </p:nvSpPr>
        <p:spPr>
          <a:xfrm>
            <a:off x="6930872" y="5249748"/>
            <a:ext cx="2133781" cy="1278523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3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13" y="4195465"/>
            <a:ext cx="563454" cy="20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文本框 97"/>
          <p:cNvSpPr txBox="1">
            <a:spLocks noChangeArrowheads="1"/>
          </p:cNvSpPr>
          <p:nvPr/>
        </p:nvSpPr>
        <p:spPr bwMode="auto">
          <a:xfrm flipH="1">
            <a:off x="5098843" y="4382557"/>
            <a:ext cx="1296001" cy="29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家庭传感网关</a:t>
            </a:r>
          </a:p>
        </p:txBody>
      </p:sp>
      <p:sp>
        <p:nvSpPr>
          <p:cNvPr id="93" name="文本框 96"/>
          <p:cNvSpPr txBox="1">
            <a:spLocks noChangeArrowheads="1"/>
          </p:cNvSpPr>
          <p:nvPr/>
        </p:nvSpPr>
        <p:spPr bwMode="auto">
          <a:xfrm flipH="1">
            <a:off x="4085708" y="4419569"/>
            <a:ext cx="1296955" cy="29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和目（网关版）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70075" y="3945167"/>
            <a:ext cx="458697" cy="453764"/>
          </a:xfrm>
          <a:prstGeom prst="rect">
            <a:avLst/>
          </a:prstGeom>
        </p:spPr>
      </p:pic>
      <p:sp>
        <p:nvSpPr>
          <p:cNvPr id="94" name="文本框 93"/>
          <p:cNvSpPr txBox="1"/>
          <p:nvPr/>
        </p:nvSpPr>
        <p:spPr>
          <a:xfrm flipH="1">
            <a:off x="4468561" y="6209522"/>
            <a:ext cx="80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开关面板</a:t>
            </a:r>
          </a:p>
        </p:txBody>
      </p:sp>
      <p:sp>
        <p:nvSpPr>
          <p:cNvPr id="95" name="文本框 94"/>
          <p:cNvSpPr txBox="1"/>
          <p:nvPr/>
        </p:nvSpPr>
        <p:spPr>
          <a:xfrm flipH="1">
            <a:off x="3610478" y="6103971"/>
            <a:ext cx="7923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智能门锁</a:t>
            </a:r>
          </a:p>
        </p:txBody>
      </p:sp>
      <p:sp>
        <p:nvSpPr>
          <p:cNvPr id="96" name="文本框 95"/>
          <p:cNvSpPr txBox="1"/>
          <p:nvPr/>
        </p:nvSpPr>
        <p:spPr>
          <a:xfrm flipH="1">
            <a:off x="2390886" y="6223053"/>
            <a:ext cx="756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智能门锁</a:t>
            </a:r>
          </a:p>
        </p:txBody>
      </p:sp>
      <p:sp>
        <p:nvSpPr>
          <p:cNvPr id="100" name="文本框 99"/>
          <p:cNvSpPr txBox="1"/>
          <p:nvPr/>
        </p:nvSpPr>
        <p:spPr>
          <a:xfrm flipH="1">
            <a:off x="1606910" y="5795963"/>
            <a:ext cx="7923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门磁</a:t>
            </a:r>
          </a:p>
        </p:txBody>
      </p:sp>
      <p:sp>
        <p:nvSpPr>
          <p:cNvPr id="101" name="文本框 100"/>
          <p:cNvSpPr txBox="1"/>
          <p:nvPr/>
        </p:nvSpPr>
        <p:spPr>
          <a:xfrm flipH="1">
            <a:off x="2410438" y="5768767"/>
            <a:ext cx="5231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人感</a:t>
            </a:r>
          </a:p>
        </p:txBody>
      </p:sp>
      <p:sp>
        <p:nvSpPr>
          <p:cNvPr id="102" name="文本框 101"/>
          <p:cNvSpPr txBox="1"/>
          <p:nvPr/>
        </p:nvSpPr>
        <p:spPr>
          <a:xfrm flipH="1">
            <a:off x="2711478" y="5792186"/>
            <a:ext cx="7923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一键开关</a:t>
            </a:r>
          </a:p>
        </p:txBody>
      </p:sp>
      <p:sp>
        <p:nvSpPr>
          <p:cNvPr id="103" name="文本框 102"/>
          <p:cNvSpPr txBox="1"/>
          <p:nvPr/>
        </p:nvSpPr>
        <p:spPr>
          <a:xfrm flipH="1">
            <a:off x="2050386" y="5786703"/>
            <a:ext cx="5231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烟雾</a:t>
            </a:r>
          </a:p>
        </p:txBody>
      </p:sp>
      <p:sp>
        <p:nvSpPr>
          <p:cNvPr id="104" name="文本框 103"/>
          <p:cNvSpPr txBox="1"/>
          <p:nvPr/>
        </p:nvSpPr>
        <p:spPr>
          <a:xfrm flipH="1">
            <a:off x="1672758" y="6222581"/>
            <a:ext cx="674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温湿度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2124017" y="4709184"/>
            <a:ext cx="19442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WiFi,Zigbee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直接连接符 105"/>
          <p:cNvCxnSpPr>
            <a:cxnSpLocks/>
          </p:cNvCxnSpPr>
          <p:nvPr/>
        </p:nvCxnSpPr>
        <p:spPr>
          <a:xfrm flipH="1" flipV="1">
            <a:off x="1861735" y="3248924"/>
            <a:ext cx="1136026" cy="7182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71217" y="2571828"/>
            <a:ext cx="129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省级数字家庭管理平台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1456198" y="3643622"/>
            <a:ext cx="1225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网关插件下发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连接管理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2354361" y="1733429"/>
            <a:ext cx="96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一级家庭开放平台</a:t>
            </a:r>
          </a:p>
        </p:txBody>
      </p:sp>
      <p:cxnSp>
        <p:nvCxnSpPr>
          <p:cNvPr id="114" name="直接连接符 113"/>
          <p:cNvCxnSpPr>
            <a:cxnSpLocks/>
          </p:cNvCxnSpPr>
          <p:nvPr/>
        </p:nvCxnSpPr>
        <p:spPr>
          <a:xfrm flipH="1">
            <a:off x="1991606" y="2462700"/>
            <a:ext cx="1116060" cy="3296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/>
          <p:cNvSpPr txBox="1"/>
          <p:nvPr/>
        </p:nvSpPr>
        <p:spPr>
          <a:xfrm rot="1843331">
            <a:off x="3766488" y="2267741"/>
            <a:ext cx="17233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平台对接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数据统一</a:t>
            </a:r>
          </a:p>
        </p:txBody>
      </p:sp>
      <p:sp>
        <p:nvSpPr>
          <p:cNvPr id="116" name="文本框 115"/>
          <p:cNvSpPr txBox="1"/>
          <p:nvPr/>
        </p:nvSpPr>
        <p:spPr>
          <a:xfrm rot="1381265">
            <a:off x="6390664" y="3005255"/>
            <a:ext cx="17233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远程控制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cxnSp>
        <p:nvCxnSpPr>
          <p:cNvPr id="117" name="直接连接符 116"/>
          <p:cNvCxnSpPr>
            <a:cxnSpLocks/>
          </p:cNvCxnSpPr>
          <p:nvPr/>
        </p:nvCxnSpPr>
        <p:spPr>
          <a:xfrm>
            <a:off x="4107121" y="2365003"/>
            <a:ext cx="633146" cy="39262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圆角 117"/>
          <p:cNvSpPr/>
          <p:nvPr/>
        </p:nvSpPr>
        <p:spPr>
          <a:xfrm>
            <a:off x="3244697" y="3880668"/>
            <a:ext cx="3045341" cy="813814"/>
          </a:xfrm>
          <a:prstGeom prst="roundRect">
            <a:avLst/>
          </a:prstGeom>
          <a:noFill/>
          <a:ln w="63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/>
          <p:cNvSpPr txBox="1"/>
          <p:nvPr/>
        </p:nvSpPr>
        <p:spPr>
          <a:xfrm rot="20681044">
            <a:off x="1579352" y="2406571"/>
            <a:ext cx="17233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设备连接管理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3" name="图片 122"/>
          <p:cNvPicPr/>
          <p:nvPr/>
        </p:nvPicPr>
        <p:blipFill>
          <a:blip r:embed="rId32"/>
          <a:stretch>
            <a:fillRect/>
          </a:stretch>
        </p:blipFill>
        <p:spPr>
          <a:xfrm>
            <a:off x="4448527" y="3973842"/>
            <a:ext cx="277010" cy="403320"/>
          </a:xfrm>
          <a:prstGeom prst="rect">
            <a:avLst/>
          </a:prstGeom>
        </p:spPr>
      </p:pic>
      <p:sp>
        <p:nvSpPr>
          <p:cNvPr id="88" name="矩形: 圆角 29"/>
          <p:cNvSpPr/>
          <p:nvPr/>
        </p:nvSpPr>
        <p:spPr>
          <a:xfrm>
            <a:off x="5475067" y="1829614"/>
            <a:ext cx="1443134" cy="486513"/>
          </a:xfrm>
          <a:prstGeom prst="roundRect">
            <a:avLst/>
          </a:prstGeom>
          <a:noFill/>
          <a:ln w="63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5576819" y="1934070"/>
            <a:ext cx="998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0" name="直接连接符 109"/>
          <p:cNvCxnSpPr>
            <a:cxnSpLocks/>
          </p:cNvCxnSpPr>
          <p:nvPr/>
        </p:nvCxnSpPr>
        <p:spPr>
          <a:xfrm>
            <a:off x="4074271" y="2064959"/>
            <a:ext cx="1242642" cy="1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3781288" y="1460922"/>
            <a:ext cx="17233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连接管理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设备控制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多业务呈现</a:t>
            </a: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84" y="1901343"/>
            <a:ext cx="178376" cy="3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71163" y="116632"/>
            <a:ext cx="7181157" cy="378042"/>
          </a:xfrm>
        </p:spPr>
        <p:txBody>
          <a:bodyPr>
            <a:noAutofit/>
          </a:bodyPr>
          <a:lstStyle/>
          <a:p>
            <a:r>
              <a:rPr lang="zh-CN" altLang="en-US" sz="2400" dirty="0">
                <a:cs typeface="Consolas" panose="020B0609020204030204" pitchFamily="49" charset="0"/>
              </a:rPr>
              <a:t>和目家庭传感产品介绍</a:t>
            </a:r>
            <a:r>
              <a:rPr lang="en-US" altLang="zh-CN" sz="2400" dirty="0">
                <a:cs typeface="Consolas" panose="020B0609020204030204" pitchFamily="49" charset="0"/>
              </a:rPr>
              <a:t>——</a:t>
            </a:r>
            <a:r>
              <a:rPr lang="zh-CN" altLang="en-US" sz="2400" dirty="0">
                <a:cs typeface="Consolas" panose="020B0609020204030204" pitchFamily="49" charset="0"/>
              </a:rPr>
              <a:t>性能优越，品类齐全</a:t>
            </a:r>
            <a:endParaRPr lang="en-US" altLang="zh-CN" sz="2400" dirty="0">
              <a:cs typeface="Consolas" panose="020B0609020204030204" pitchFamily="49" charset="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212451" y="1744972"/>
            <a:ext cx="1130115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传感网关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23" y="2345990"/>
            <a:ext cx="612079" cy="85187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294713" y="2170108"/>
            <a:ext cx="975659" cy="817502"/>
            <a:chOff x="3741001" y="1395911"/>
            <a:chExt cx="960197" cy="812900"/>
          </a:xfrm>
        </p:grpSpPr>
        <p:pic>
          <p:nvPicPr>
            <p:cNvPr id="62" name="图片 61" descr="20160616AQARA人体感应-7">
              <a:extLst/>
            </p:cNvPr>
            <p:cNvPicPr>
              <a:picLocks noChangeAspect="1"/>
            </p:cNvPicPr>
            <p:nvPr/>
          </p:nvPicPr>
          <p:blipFill>
            <a:blip r:embed="rId3"/>
            <a:srcRect l="33969" r="33085"/>
            <a:stretch>
              <a:fillRect/>
            </a:stretch>
          </p:blipFill>
          <p:spPr>
            <a:xfrm>
              <a:off x="3825305" y="1395911"/>
              <a:ext cx="480929" cy="63937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3741001" y="1979278"/>
              <a:ext cx="960197" cy="229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红外人感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063503" y="2197302"/>
            <a:ext cx="1411415" cy="768513"/>
            <a:chOff x="4694389" y="1450620"/>
            <a:chExt cx="1363053" cy="762182"/>
          </a:xfrm>
        </p:grpSpPr>
        <p:pic>
          <p:nvPicPr>
            <p:cNvPr id="64" name="图片 63" descr="20160516AQARA门窗传感器-2">
              <a:extLst/>
            </p:cNvPr>
            <p:cNvPicPr>
              <a:picLocks noChangeAspect="1"/>
            </p:cNvPicPr>
            <p:nvPr/>
          </p:nvPicPr>
          <p:blipFill>
            <a:blip r:embed="rId4"/>
            <a:srcRect l="14796" r="24379"/>
            <a:stretch>
              <a:fillRect/>
            </a:stretch>
          </p:blipFill>
          <p:spPr>
            <a:xfrm>
              <a:off x="5037220" y="1450620"/>
              <a:ext cx="616104" cy="551223"/>
            </a:xfrm>
            <a:prstGeom prst="rect">
              <a:avLst/>
            </a:prstGeom>
          </p:spPr>
        </p:pic>
        <p:sp>
          <p:nvSpPr>
            <p:cNvPr id="65" name="文本框 64"/>
            <p:cNvSpPr txBox="1"/>
            <p:nvPr/>
          </p:nvSpPr>
          <p:spPr>
            <a:xfrm>
              <a:off x="4694389" y="1983872"/>
              <a:ext cx="1363053" cy="22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门窗磁传感器</a:t>
              </a:r>
            </a:p>
          </p:txBody>
        </p:sp>
      </p:grpSp>
      <p:sp>
        <p:nvSpPr>
          <p:cNvPr id="67" name="圆角矩形 51"/>
          <p:cNvSpPr/>
          <p:nvPr/>
        </p:nvSpPr>
        <p:spPr>
          <a:xfrm>
            <a:off x="4019170" y="1731383"/>
            <a:ext cx="1105661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传感套件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596656" y="3079606"/>
            <a:ext cx="1022290" cy="605302"/>
            <a:chOff x="6037592" y="2868841"/>
            <a:chExt cx="1363053" cy="807069"/>
          </a:xfrm>
        </p:grpSpPr>
        <p:pic>
          <p:nvPicPr>
            <p:cNvPr id="72" name="图片 71">
              <a:extLst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250" y="2868841"/>
              <a:ext cx="522127" cy="505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文本框 72"/>
            <p:cNvSpPr txBox="1"/>
            <p:nvPr/>
          </p:nvSpPr>
          <p:spPr>
            <a:xfrm>
              <a:off x="6037592" y="3368134"/>
              <a:ext cx="136305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水浸传感器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69230" y="3640885"/>
            <a:ext cx="1022290" cy="661083"/>
            <a:chOff x="9628838" y="3308421"/>
            <a:chExt cx="1363053" cy="881444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00000000-0008-0000-0000-00002C000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3253" y="3308421"/>
              <a:ext cx="694222" cy="607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文本框 73"/>
            <p:cNvSpPr txBox="1"/>
            <p:nvPr/>
          </p:nvSpPr>
          <p:spPr>
            <a:xfrm>
              <a:off x="9628838" y="3882089"/>
              <a:ext cx="136305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烟雾传感器</a:t>
              </a:r>
            </a:p>
          </p:txBody>
        </p:sp>
      </p:grpSp>
      <p:sp>
        <p:nvSpPr>
          <p:cNvPr id="76" name="矩形 75"/>
          <p:cNvSpPr/>
          <p:nvPr/>
        </p:nvSpPr>
        <p:spPr>
          <a:xfrm>
            <a:off x="198511" y="4416747"/>
            <a:ext cx="8639963" cy="15005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8511" y="4960091"/>
            <a:ext cx="1022290" cy="793669"/>
            <a:chOff x="2567502" y="5477160"/>
            <a:chExt cx="1363053" cy="1058225"/>
          </a:xfrm>
        </p:grpSpPr>
        <p:pic>
          <p:nvPicPr>
            <p:cNvPr id="88" name="图片 87">
              <a:extLst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6" b="100000" l="0" r="100000">
                          <a14:foregroundMark x1="60377" y1="18149" x2="60377" y2="18149"/>
                          <a14:foregroundMark x1="53585" y1="13523" x2="53585" y2="13523"/>
                          <a14:foregroundMark x1="36604" y1="21352" x2="36604" y2="21352"/>
                          <a14:foregroundMark x1="15849" y1="76512" x2="6792" y2="62278"/>
                          <a14:foregroundMark x1="10189" y1="58719" x2="44528" y2="6406"/>
                          <a14:foregroundMark x1="50189" y1="7117" x2="79623" y2="20285"/>
                          <a14:foregroundMark x1="44528" y1="29537" x2="31321" y2="58719"/>
                          <a14:foregroundMark x1="62264" y1="36655" x2="50943" y2="58719"/>
                          <a14:foregroundMark x1="55094" y1="95374" x2="48302" y2="97865"/>
                          <a14:foregroundMark x1="46038" y1="96085" x2="46038" y2="96085"/>
                          <a14:foregroundMark x1="9434" y1="79004" x2="43019" y2="97509"/>
                          <a14:backgroundMark x1="40755" y1="98221" x2="39623" y2="98221"/>
                          <a14:backgroundMark x1="24151" y1="7117" x2="9811" y2="30605"/>
                          <a14:backgroundMark x1="61132" y1="98932" x2="61132" y2="98932"/>
                          <a14:backgroundMark x1="42264" y1="98932" x2="42264" y2="98932"/>
                          <a14:backgroundMark x1="58113" y1="99288" x2="58113" y2="99288"/>
                          <a14:backgroundMark x1="55472" y1="99288" x2="55472" y2="99288"/>
                          <a14:backgroundMark x1="43774" y1="99288" x2="43774" y2="99288"/>
                          <a14:backgroundMark x1="51321" y1="98932" x2="51321" y2="98932"/>
                          <a14:backgroundMark x1="44906" y1="99644" x2="44906" y2="996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17908" y="5477160"/>
              <a:ext cx="683058" cy="724299"/>
            </a:xfrm>
            <a:prstGeom prst="rect">
              <a:avLst/>
            </a:prstGeom>
          </p:spPr>
        </p:pic>
        <p:sp>
          <p:nvSpPr>
            <p:cNvPr id="89" name="文本框 88"/>
            <p:cNvSpPr txBox="1"/>
            <p:nvPr/>
          </p:nvSpPr>
          <p:spPr>
            <a:xfrm>
              <a:off x="2567502" y="6227609"/>
              <a:ext cx="136305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智能插座</a:t>
              </a:r>
            </a:p>
          </p:txBody>
        </p:sp>
      </p:grpSp>
      <p:pic>
        <p:nvPicPr>
          <p:cNvPr id="90" name="图片 8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00" y="5004091"/>
            <a:ext cx="216308" cy="572828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 flipH="1">
            <a:off x="5406397" y="5593993"/>
            <a:ext cx="61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智能门锁</a:t>
            </a:r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70" y="5019040"/>
            <a:ext cx="468929" cy="449783"/>
          </a:xfrm>
          <a:prstGeom prst="rect">
            <a:avLst/>
          </a:prstGeom>
        </p:spPr>
      </p:pic>
      <p:sp>
        <p:nvSpPr>
          <p:cNvPr id="94" name="文本框 93"/>
          <p:cNvSpPr txBox="1"/>
          <p:nvPr/>
        </p:nvSpPr>
        <p:spPr>
          <a:xfrm flipH="1">
            <a:off x="2725103" y="5466500"/>
            <a:ext cx="60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开关面板</a:t>
            </a:r>
          </a:p>
        </p:txBody>
      </p:sp>
      <p:pic>
        <p:nvPicPr>
          <p:cNvPr id="102" name="图片 101" descr="20160616AQARA无线开关-1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7142" t="10330" r="33610" b="20662"/>
          <a:stretch>
            <a:fillRect/>
          </a:stretch>
        </p:blipFill>
        <p:spPr>
          <a:xfrm>
            <a:off x="4451351" y="3021299"/>
            <a:ext cx="483674" cy="401201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 flipH="1">
            <a:off x="4413585" y="3472567"/>
            <a:ext cx="60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无线开关</a:t>
            </a:r>
          </a:p>
        </p:txBody>
      </p:sp>
      <p:pic>
        <p:nvPicPr>
          <p:cNvPr id="104" name="图片 103" descr="20160617AQARA温湿度-3">
            <a:extLst>
              <a:ext uri="{FF2B5EF4-FFF2-40B4-BE49-F238E27FC236}">
                <a16:creationId xmlns:a16="http://schemas.microsoft.com/office/drawing/2014/main" id="{00000000-0008-0000-0000-00002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626" t="13475" r="38470" b="18700"/>
          <a:stretch/>
        </p:blipFill>
        <p:spPr>
          <a:xfrm>
            <a:off x="5224525" y="2906621"/>
            <a:ext cx="403925" cy="519972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 flipH="1">
            <a:off x="4999067" y="3453147"/>
            <a:ext cx="931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温湿度传感器</a:t>
            </a:r>
          </a:p>
        </p:txBody>
      </p:sp>
      <p:sp>
        <p:nvSpPr>
          <p:cNvPr id="59" name="Rectangle 17"/>
          <p:cNvSpPr txBox="1">
            <a:spLocks noChangeArrowheads="1"/>
          </p:cNvSpPr>
          <p:nvPr/>
        </p:nvSpPr>
        <p:spPr>
          <a:xfrm>
            <a:off x="18092" y="698795"/>
            <a:ext cx="9144000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540544" indent="-270272">
              <a:lnSpc>
                <a:spcPct val="150000"/>
              </a:lnSpc>
              <a:defRPr/>
            </a:pPr>
            <a:r>
              <a:rPr lang="zh-CN" altLang="en-US" sz="1050" b="0" kern="0" dirty="0">
                <a:solidFill>
                  <a:srgbClr val="000000"/>
                </a:solidFill>
              </a:rPr>
              <a:t>以和目网关版及独立网关作为传感网关，安防类传感套件为基础，并以传感单品作为补充的多品类、多场景产品类型。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255659" y="2414510"/>
            <a:ext cx="2600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网关模块，最远传输距离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1080P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通信协议。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绑定便捷，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30s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内完成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双入网。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71163" y="3136488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和目网关版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C21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" name="图片 67">
            <a:extLst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318" y="3425217"/>
            <a:ext cx="587804" cy="589586"/>
          </a:xfrm>
          <a:prstGeom prst="rect">
            <a:avLst/>
          </a:prstGeom>
        </p:spPr>
      </p:pic>
      <p:sp>
        <p:nvSpPr>
          <p:cNvPr id="79" name="文本框 96"/>
          <p:cNvSpPr txBox="1">
            <a:spLocks noChangeArrowheads="1"/>
          </p:cNvSpPr>
          <p:nvPr/>
        </p:nvSpPr>
        <p:spPr bwMode="auto">
          <a:xfrm flipH="1">
            <a:off x="521550" y="4052069"/>
            <a:ext cx="97712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独立网关</a:t>
            </a:r>
          </a:p>
        </p:txBody>
      </p:sp>
      <p:sp>
        <p:nvSpPr>
          <p:cNvPr id="80" name="矩形 79"/>
          <p:cNvSpPr/>
          <p:nvPr/>
        </p:nvSpPr>
        <p:spPr>
          <a:xfrm>
            <a:off x="1245589" y="3437695"/>
            <a:ext cx="2600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网关，最远传输距离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通信协议。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支持远程升级功能。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可支持铃声、警报、夜灯等附加功能（某些型号支持）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12451" y="1744320"/>
            <a:ext cx="3558181" cy="257888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24864" y="2448326"/>
            <a:ext cx="195343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组网，最远传输距离可达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安装简易方便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无源器件</a:t>
            </a: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超低功耗，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</a:t>
            </a: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寿命可达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实时电池寿命检测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低电量提醒。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实现远程控制。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可与其他设备进行场景联动。</a:t>
            </a:r>
            <a:endParaRPr lang="zh-CN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018714" y="1744320"/>
            <a:ext cx="4819760" cy="257888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51"/>
          <p:cNvSpPr/>
          <p:nvPr/>
        </p:nvSpPr>
        <p:spPr>
          <a:xfrm>
            <a:off x="198511" y="4420388"/>
            <a:ext cx="1130115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传感单品</a:t>
            </a:r>
          </a:p>
        </p:txBody>
      </p:sp>
      <p:sp>
        <p:nvSpPr>
          <p:cNvPr id="84" name="矩形 83"/>
          <p:cNvSpPr/>
          <p:nvPr/>
        </p:nvSpPr>
        <p:spPr>
          <a:xfrm>
            <a:off x="962596" y="4980250"/>
            <a:ext cx="1537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场景联动、远程控制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实时检测耗电量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远程开关或定时开关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过温过载断电保护功能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充电满电自动断电保护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215415" y="4892711"/>
            <a:ext cx="2079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220V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单火供电，国家标准尺寸，可直接替换传统开关。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可进行定时、场景设置。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可与设备联动、绑定，实现本地及远程控制。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可本地、远程查看设备工作状态。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010531" y="4877877"/>
            <a:ext cx="2793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四向合一，支持左外开、左内开、右外开、右内开四种开向的门。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支持密码开锁、指纹开锁、卡片开锁、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远程开锁、钥匙开锁等多种开锁方式。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支持设备场景联动，可与其他设备进行联动。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号电池供电，使用时长可长达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年，具备缺电提醒功能。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 flipH="1">
            <a:off x="4372280" y="3946477"/>
            <a:ext cx="81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PM2.5/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甲醛传感器</a:t>
            </a: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50" y="3607473"/>
            <a:ext cx="627962" cy="449433"/>
          </a:xfrm>
          <a:prstGeom prst="rect">
            <a:avLst/>
          </a:prstGeom>
        </p:spPr>
      </p:pic>
      <p:pic>
        <p:nvPicPr>
          <p:cNvPr id="112" name="图片 111">
            <a:extLst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81" y="3625080"/>
            <a:ext cx="465818" cy="44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文本框 114"/>
          <p:cNvSpPr txBox="1"/>
          <p:nvPr/>
        </p:nvSpPr>
        <p:spPr>
          <a:xfrm>
            <a:off x="5552279" y="4077732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可燃气传感器</a:t>
            </a:r>
          </a:p>
        </p:txBody>
      </p:sp>
    </p:spTree>
    <p:extLst>
      <p:ext uri="{BB962C8B-B14F-4D97-AF65-F5344CB8AC3E}">
        <p14:creationId xmlns:p14="http://schemas.microsoft.com/office/powerpoint/2010/main" val="207466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61043" y="138881"/>
            <a:ext cx="6563097" cy="378042"/>
          </a:xfrm>
        </p:spPr>
        <p:txBody>
          <a:bodyPr>
            <a:normAutofit fontScale="90000"/>
          </a:bodyPr>
          <a:lstStyle/>
          <a:p>
            <a:r>
              <a:rPr lang="zh-CN" altLang="en-US" sz="2400" dirty="0">
                <a:cs typeface="Consolas" panose="020B0609020204030204" pitchFamily="49" charset="0"/>
              </a:rPr>
              <a:t>和目家庭传感产品分类</a:t>
            </a:r>
            <a:r>
              <a:rPr lang="en-US" altLang="zh-CN" sz="2400" dirty="0">
                <a:cs typeface="Consolas" panose="020B0609020204030204" pitchFamily="49" charset="0"/>
              </a:rPr>
              <a:t>——</a:t>
            </a:r>
            <a:r>
              <a:rPr lang="zh-CN" altLang="en-US" sz="2400" dirty="0">
                <a:cs typeface="Consolas" panose="020B0609020204030204" pitchFamily="49" charset="0"/>
              </a:rPr>
              <a:t>种类、功能丰富</a:t>
            </a:r>
            <a:endParaRPr lang="en-US" altLang="zh-CN" sz="2400" dirty="0">
              <a:cs typeface="Consolas" panose="020B06090202040302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1231" y="2679657"/>
            <a:ext cx="3101102" cy="92592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698182" y="1743161"/>
            <a:ext cx="1080120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家居安防</a:t>
            </a:r>
          </a:p>
        </p:txBody>
      </p:sp>
      <p:sp>
        <p:nvSpPr>
          <p:cNvPr id="2" name="矩形 1"/>
          <p:cNvSpPr/>
          <p:nvPr/>
        </p:nvSpPr>
        <p:spPr>
          <a:xfrm>
            <a:off x="809598" y="2041825"/>
            <a:ext cx="289226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以客厅、卧室为主要使用场景，</a:t>
            </a:r>
            <a:r>
              <a:rPr lang="zh-CN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监控特定区域人员闯入报警，例如前门、窗台。监测门、窗的开关情况。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主要产品有：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95725" y="2830055"/>
            <a:ext cx="1460004" cy="794558"/>
            <a:chOff x="2501083" y="1471403"/>
            <a:chExt cx="1296955" cy="684641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1728" y="1471403"/>
              <a:ext cx="381197" cy="468801"/>
            </a:xfrm>
            <a:prstGeom prst="rect">
              <a:avLst/>
            </a:prstGeom>
          </p:spPr>
        </p:pic>
        <p:sp>
          <p:nvSpPr>
            <p:cNvPr id="55" name="文本框 96"/>
            <p:cNvSpPr txBox="1">
              <a:spLocks noChangeArrowheads="1"/>
            </p:cNvSpPr>
            <p:nvPr/>
          </p:nvSpPr>
          <p:spPr bwMode="auto">
            <a:xfrm flipH="1">
              <a:off x="2501083" y="1957145"/>
              <a:ext cx="1296955" cy="198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网络摄像头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7068" y="2789662"/>
            <a:ext cx="975659" cy="817502"/>
            <a:chOff x="3741001" y="1395911"/>
            <a:chExt cx="960197" cy="812900"/>
          </a:xfrm>
        </p:grpSpPr>
        <p:pic>
          <p:nvPicPr>
            <p:cNvPr id="62" name="图片 61" descr="20160616AQARA人体感应-7">
              <a:extLst/>
            </p:cNvPr>
            <p:cNvPicPr>
              <a:picLocks noChangeAspect="1"/>
            </p:cNvPicPr>
            <p:nvPr/>
          </p:nvPicPr>
          <p:blipFill>
            <a:blip r:embed="rId3"/>
            <a:srcRect l="33969" r="33085"/>
            <a:stretch>
              <a:fillRect/>
            </a:stretch>
          </p:blipFill>
          <p:spPr>
            <a:xfrm>
              <a:off x="3825305" y="1395911"/>
              <a:ext cx="480929" cy="63937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3741001" y="1979278"/>
              <a:ext cx="960197" cy="229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红外人感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62580" y="2833611"/>
            <a:ext cx="1411415" cy="768513"/>
            <a:chOff x="4694389" y="1450620"/>
            <a:chExt cx="1363053" cy="762182"/>
          </a:xfrm>
        </p:grpSpPr>
        <p:pic>
          <p:nvPicPr>
            <p:cNvPr id="64" name="图片 63" descr="20160516AQARA门窗传感器-2">
              <a:extLst/>
            </p:cNvPr>
            <p:cNvPicPr>
              <a:picLocks noChangeAspect="1"/>
            </p:cNvPicPr>
            <p:nvPr/>
          </p:nvPicPr>
          <p:blipFill>
            <a:blip r:embed="rId4"/>
            <a:srcRect l="14796" r="24379"/>
            <a:stretch>
              <a:fillRect/>
            </a:stretch>
          </p:blipFill>
          <p:spPr>
            <a:xfrm>
              <a:off x="5037220" y="1450620"/>
              <a:ext cx="616104" cy="551223"/>
            </a:xfrm>
            <a:prstGeom prst="rect">
              <a:avLst/>
            </a:prstGeom>
          </p:spPr>
        </p:pic>
        <p:sp>
          <p:nvSpPr>
            <p:cNvPr id="65" name="文本框 64"/>
            <p:cNvSpPr txBox="1"/>
            <p:nvPr/>
          </p:nvSpPr>
          <p:spPr>
            <a:xfrm>
              <a:off x="4694389" y="1983872"/>
              <a:ext cx="1363053" cy="22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门窗磁传感器</a:t>
              </a:r>
            </a:p>
          </p:txBody>
        </p:sp>
      </p:grpSp>
      <p:sp>
        <p:nvSpPr>
          <p:cNvPr id="66" name="矩形 65"/>
          <p:cNvSpPr/>
          <p:nvPr/>
        </p:nvSpPr>
        <p:spPr>
          <a:xfrm>
            <a:off x="5157548" y="2655041"/>
            <a:ext cx="3130788" cy="93820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圆角矩形 51"/>
          <p:cNvSpPr/>
          <p:nvPr/>
        </p:nvSpPr>
        <p:spPr>
          <a:xfrm>
            <a:off x="6081907" y="1771973"/>
            <a:ext cx="1080120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厨卫安防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00000000-0008-0000-0000-00002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79" y="2937278"/>
            <a:ext cx="520667" cy="45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矩形 69"/>
          <p:cNvSpPr/>
          <p:nvPr/>
        </p:nvSpPr>
        <p:spPr>
          <a:xfrm>
            <a:off x="5301306" y="2151622"/>
            <a:ext cx="289226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272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以厨房、卫生间主要使用场景，实现防火、防止有害气体泄露等用户需求。主要产品有：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00000000-0008-0000-0000-00002F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44" y="2918263"/>
            <a:ext cx="465818" cy="44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图片 71">
            <a:extLst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15" y="2988458"/>
            <a:ext cx="391595" cy="3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文本框 72"/>
          <p:cNvSpPr txBox="1"/>
          <p:nvPr/>
        </p:nvSpPr>
        <p:spPr>
          <a:xfrm>
            <a:off x="5385921" y="3362927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水浸传感器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621968" y="3367529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烟雾传感器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307642" y="3370916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可燃气传感器</a:t>
            </a:r>
          </a:p>
        </p:txBody>
      </p:sp>
      <p:sp>
        <p:nvSpPr>
          <p:cNvPr id="76" name="矩形 75"/>
          <p:cNvSpPr/>
          <p:nvPr/>
        </p:nvSpPr>
        <p:spPr>
          <a:xfrm>
            <a:off x="859571" y="4715325"/>
            <a:ext cx="3041507" cy="9003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圆角矩形 51"/>
          <p:cNvSpPr/>
          <p:nvPr/>
        </p:nvSpPr>
        <p:spPr>
          <a:xfrm>
            <a:off x="1770460" y="3917075"/>
            <a:ext cx="1080120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自动控制</a:t>
            </a:r>
          </a:p>
        </p:txBody>
      </p:sp>
      <p:sp>
        <p:nvSpPr>
          <p:cNvPr id="78" name="矩形 77"/>
          <p:cNvSpPr/>
          <p:nvPr/>
        </p:nvSpPr>
        <p:spPr>
          <a:xfrm>
            <a:off x="869803" y="4207177"/>
            <a:ext cx="289226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272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以客厅、卧室、厨房等为使用场景，实现家居智能控制、自动化联动需求。主要产品有：</a:t>
            </a:r>
          </a:p>
        </p:txBody>
      </p:sp>
      <p:pic>
        <p:nvPicPr>
          <p:cNvPr id="88" name="图片 87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" b="100000" l="0" r="100000">
                        <a14:foregroundMark x1="60377" y1="18149" x2="60377" y2="18149"/>
                        <a14:foregroundMark x1="53585" y1="13523" x2="53585" y2="13523"/>
                        <a14:foregroundMark x1="36604" y1="21352" x2="36604" y2="21352"/>
                        <a14:foregroundMark x1="15849" y1="76512" x2="6792" y2="62278"/>
                        <a14:foregroundMark x1="10189" y1="58719" x2="44528" y2="6406"/>
                        <a14:foregroundMark x1="50189" y1="7117" x2="79623" y2="20285"/>
                        <a14:foregroundMark x1="44528" y1="29537" x2="31321" y2="58719"/>
                        <a14:foregroundMark x1="62264" y1="36655" x2="50943" y2="58719"/>
                        <a14:foregroundMark x1="55094" y1="95374" x2="48302" y2="97865"/>
                        <a14:foregroundMark x1="46038" y1="96085" x2="46038" y2="96085"/>
                        <a14:foregroundMark x1="9434" y1="79004" x2="43019" y2="97509"/>
                        <a14:backgroundMark x1="40755" y1="98221" x2="39623" y2="98221"/>
                        <a14:backgroundMark x1="24151" y1="7117" x2="9811" y2="30605"/>
                        <a14:backgroundMark x1="61132" y1="98932" x2="61132" y2="98932"/>
                        <a14:backgroundMark x1="42264" y1="98932" x2="42264" y2="98932"/>
                        <a14:backgroundMark x1="58113" y1="99288" x2="58113" y2="99288"/>
                        <a14:backgroundMark x1="55472" y1="99288" x2="55472" y2="99288"/>
                        <a14:backgroundMark x1="43774" y1="99288" x2="43774" y2="99288"/>
                        <a14:backgroundMark x1="51321" y1="98932" x2="51321" y2="98932"/>
                        <a14:backgroundMark x1="44906" y1="99644" x2="44906" y2="99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390" y="4853883"/>
            <a:ext cx="512294" cy="543224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741586" y="5416719"/>
            <a:ext cx="102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智能插座</a:t>
            </a: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84" y="2794663"/>
            <a:ext cx="216308" cy="572828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 flipH="1">
            <a:off x="3104581" y="3384565"/>
            <a:ext cx="61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智能门锁</a:t>
            </a: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151" y="4930367"/>
            <a:ext cx="492597" cy="483695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22" y="4947323"/>
            <a:ext cx="468929" cy="449783"/>
          </a:xfrm>
          <a:prstGeom prst="rect">
            <a:avLst/>
          </a:prstGeom>
        </p:spPr>
      </p:pic>
      <p:sp>
        <p:nvSpPr>
          <p:cNvPr id="94" name="文本框 93"/>
          <p:cNvSpPr txBox="1"/>
          <p:nvPr/>
        </p:nvSpPr>
        <p:spPr>
          <a:xfrm flipH="1">
            <a:off x="2834674" y="5391545"/>
            <a:ext cx="60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开关面板</a:t>
            </a:r>
          </a:p>
        </p:txBody>
      </p:sp>
      <p:sp>
        <p:nvSpPr>
          <p:cNvPr id="95" name="矩形 94"/>
          <p:cNvSpPr/>
          <p:nvPr/>
        </p:nvSpPr>
        <p:spPr>
          <a:xfrm>
            <a:off x="5196912" y="4726016"/>
            <a:ext cx="3041507" cy="90194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51"/>
          <p:cNvSpPr/>
          <p:nvPr/>
        </p:nvSpPr>
        <p:spPr>
          <a:xfrm>
            <a:off x="6107801" y="3929350"/>
            <a:ext cx="1080120" cy="2992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环境监测</a:t>
            </a:r>
          </a:p>
        </p:txBody>
      </p:sp>
      <p:sp>
        <p:nvSpPr>
          <p:cNvPr id="97" name="矩形 96"/>
          <p:cNvSpPr/>
          <p:nvPr/>
        </p:nvSpPr>
        <p:spPr>
          <a:xfrm>
            <a:off x="5271533" y="4228636"/>
            <a:ext cx="2972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272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以空气监测为基础，实现对温湿度、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等空气情况的监控。主要产品有：</a:t>
            </a:r>
          </a:p>
        </p:txBody>
      </p:sp>
      <p:sp>
        <p:nvSpPr>
          <p:cNvPr id="98" name="文本框 97"/>
          <p:cNvSpPr txBox="1"/>
          <p:nvPr/>
        </p:nvSpPr>
        <p:spPr>
          <a:xfrm flipH="1">
            <a:off x="6551011" y="5413798"/>
            <a:ext cx="804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PM2.5/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甲醛</a:t>
            </a: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5685" y="4942643"/>
            <a:ext cx="293833" cy="456571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 flipH="1">
            <a:off x="7225651" y="5417185"/>
            <a:ext cx="1028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空气检测</a:t>
            </a: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37" y="4855286"/>
            <a:ext cx="841505" cy="602266"/>
          </a:xfrm>
          <a:prstGeom prst="rect">
            <a:avLst/>
          </a:prstGeom>
        </p:spPr>
      </p:pic>
      <p:pic>
        <p:nvPicPr>
          <p:cNvPr id="102" name="图片 101" descr="20160616AQARA无线开关-1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7142" t="10330" r="33610" b="20662"/>
          <a:stretch>
            <a:fillRect/>
          </a:stretch>
        </p:blipFill>
        <p:spPr>
          <a:xfrm>
            <a:off x="1680937" y="4943545"/>
            <a:ext cx="483674" cy="401201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 flipH="1">
            <a:off x="1643171" y="5394812"/>
            <a:ext cx="60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无线开关</a:t>
            </a:r>
          </a:p>
        </p:txBody>
      </p:sp>
      <p:pic>
        <p:nvPicPr>
          <p:cNvPr id="104" name="图片 103" descr="20160617AQARA温湿度-3">
            <a:extLst>
              <a:ext uri="{FF2B5EF4-FFF2-40B4-BE49-F238E27FC236}">
                <a16:creationId xmlns:a16="http://schemas.microsoft.com/office/drawing/2014/main" id="{00000000-0008-0000-0000-00002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6626" t="13475" r="38470" b="18700"/>
          <a:stretch/>
        </p:blipFill>
        <p:spPr>
          <a:xfrm>
            <a:off x="5628461" y="4888871"/>
            <a:ext cx="403925" cy="519972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 flipH="1">
            <a:off x="5403003" y="5435397"/>
            <a:ext cx="931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温湿度传感器</a:t>
            </a:r>
          </a:p>
        </p:txBody>
      </p:sp>
      <p:sp>
        <p:nvSpPr>
          <p:cNvPr id="106" name="圆角矩形 51"/>
          <p:cNvSpPr/>
          <p:nvPr/>
        </p:nvSpPr>
        <p:spPr>
          <a:xfrm>
            <a:off x="1626100" y="2605541"/>
            <a:ext cx="593787" cy="1551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07" name="圆角矩形 51"/>
          <p:cNvSpPr/>
          <p:nvPr/>
        </p:nvSpPr>
        <p:spPr>
          <a:xfrm>
            <a:off x="3097624" y="2617133"/>
            <a:ext cx="593787" cy="1551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sp>
        <p:nvSpPr>
          <p:cNvPr id="108" name="圆角矩形 51"/>
          <p:cNvSpPr/>
          <p:nvPr/>
        </p:nvSpPr>
        <p:spPr>
          <a:xfrm>
            <a:off x="5547527" y="2595175"/>
            <a:ext cx="593787" cy="1551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09" name="圆角矩形 51"/>
          <p:cNvSpPr/>
          <p:nvPr/>
        </p:nvSpPr>
        <p:spPr>
          <a:xfrm>
            <a:off x="7212586" y="2595175"/>
            <a:ext cx="593787" cy="1551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sp>
        <p:nvSpPr>
          <p:cNvPr id="110" name="圆角矩形 51"/>
          <p:cNvSpPr/>
          <p:nvPr/>
        </p:nvSpPr>
        <p:spPr>
          <a:xfrm>
            <a:off x="1384043" y="4662454"/>
            <a:ext cx="593787" cy="1551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13" name="圆角矩形 51"/>
          <p:cNvSpPr/>
          <p:nvPr/>
        </p:nvSpPr>
        <p:spPr>
          <a:xfrm>
            <a:off x="2856371" y="4662454"/>
            <a:ext cx="593787" cy="1551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sp>
        <p:nvSpPr>
          <p:cNvPr id="114" name="圆角矩形 51"/>
          <p:cNvSpPr/>
          <p:nvPr/>
        </p:nvSpPr>
        <p:spPr>
          <a:xfrm>
            <a:off x="5528833" y="4677364"/>
            <a:ext cx="593787" cy="1551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17" name="圆角矩形 51"/>
          <p:cNvSpPr/>
          <p:nvPr/>
        </p:nvSpPr>
        <p:spPr>
          <a:xfrm>
            <a:off x="7006268" y="4674728"/>
            <a:ext cx="593787" cy="1551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2953483" y="2678736"/>
            <a:ext cx="0" cy="917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6507683" y="2655040"/>
            <a:ext cx="0" cy="917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2443874" y="4713741"/>
            <a:ext cx="0" cy="917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6392461" y="4710830"/>
            <a:ext cx="0" cy="917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336536" y="3699030"/>
            <a:ext cx="652983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cxnSpLocks/>
          </p:cNvCxnSpPr>
          <p:nvPr/>
        </p:nvCxnSpPr>
        <p:spPr>
          <a:xfrm>
            <a:off x="4487353" y="1698189"/>
            <a:ext cx="28460" cy="40429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17"/>
          <p:cNvSpPr txBox="1">
            <a:spLocks noChangeArrowheads="1"/>
          </p:cNvSpPr>
          <p:nvPr/>
        </p:nvSpPr>
        <p:spPr>
          <a:xfrm>
            <a:off x="29451" y="682986"/>
            <a:ext cx="9144000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540544" indent="-270272">
              <a:lnSpc>
                <a:spcPct val="150000"/>
              </a:lnSpc>
              <a:defRPr/>
            </a:pPr>
            <a:r>
              <a:rPr lang="zh-CN" altLang="en-US" sz="1050" b="0" kern="0" dirty="0">
                <a:solidFill>
                  <a:srgbClr val="000000"/>
                </a:solidFill>
              </a:rPr>
              <a:t>以和目安防产品为基础，逐步扩展为</a:t>
            </a:r>
            <a:r>
              <a:rPr lang="zh-CN" altLang="en-US" sz="1050" kern="0" dirty="0">
                <a:solidFill>
                  <a:srgbClr val="0070C0"/>
                </a:solidFill>
              </a:rPr>
              <a:t>家庭安防、厨卫安防、自动控制、环境监测</a:t>
            </a:r>
            <a:r>
              <a:rPr lang="zh-CN" altLang="en-US" sz="1050" b="0" kern="0" dirty="0">
                <a:solidFill>
                  <a:srgbClr val="000000"/>
                </a:solidFill>
              </a:rPr>
              <a:t>等几大类产品</a:t>
            </a:r>
          </a:p>
        </p:txBody>
      </p:sp>
    </p:spTree>
    <p:extLst>
      <p:ext uri="{BB962C8B-B14F-4D97-AF65-F5344CB8AC3E}">
        <p14:creationId xmlns:p14="http://schemas.microsoft.com/office/powerpoint/2010/main" val="427384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7396841" y="2232977"/>
            <a:ext cx="1711663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23832" y="2232977"/>
            <a:ext cx="2120889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8"/>
          <p:cNvSpPr txBox="1">
            <a:spLocks noChangeArrowheads="1"/>
          </p:cNvSpPr>
          <p:nvPr/>
        </p:nvSpPr>
        <p:spPr bwMode="auto">
          <a:xfrm>
            <a:off x="26149" y="7341"/>
            <a:ext cx="5878532" cy="646331"/>
          </a:xfrm>
          <a:prstGeom prst="rect">
            <a:avLst/>
          </a:prstGeom>
        </p:spPr>
        <p:txBody>
          <a:bodyPr/>
          <a:lstStyle>
            <a:lvl1pPr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anose="020B0609020204030204" pitchFamily="49" charset="0"/>
              </a:defRPr>
            </a:lvl1pPr>
          </a:lstStyle>
          <a:p>
            <a:r>
              <a:rPr lang="zh-CN" altLang="en-US" dirty="0"/>
              <a:t>和目</a:t>
            </a:r>
            <a:r>
              <a:rPr lang="en-US" altLang="zh-CN" dirty="0"/>
              <a:t>APP-</a:t>
            </a:r>
            <a:r>
              <a:rPr lang="zh-CN" altLang="en-US" dirty="0"/>
              <a:t>基于场景实现家庭传感设备管理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-1276943" y="5397119"/>
            <a:ext cx="1579956" cy="37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17"/>
          <p:cNvSpPr txBox="1">
            <a:spLocks noChangeArrowheads="1"/>
          </p:cNvSpPr>
          <p:nvPr/>
        </p:nvSpPr>
        <p:spPr>
          <a:xfrm>
            <a:off x="0" y="695447"/>
            <a:ext cx="9144000" cy="8156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b="0" kern="0" dirty="0">
                <a:solidFill>
                  <a:srgbClr val="000000"/>
                </a:solidFill>
              </a:rPr>
              <a:t>根据家庭使用场景设计，统一界面展示。</a:t>
            </a:r>
            <a:endParaRPr lang="en-US" altLang="zh-CN" sz="1400" b="0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0" kern="0" dirty="0">
                <a:solidFill>
                  <a:srgbClr val="000000"/>
                </a:solidFill>
              </a:rPr>
              <a:t>安防监控、家庭设备管理、智能设备联动等功能。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146" y="1500192"/>
            <a:ext cx="888260" cy="57719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878949" y="2033334"/>
            <a:ext cx="1310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和目应用平台</a:t>
            </a:r>
          </a:p>
        </p:txBody>
      </p:sp>
      <p:sp>
        <p:nvSpPr>
          <p:cNvPr id="27" name="矩形 26"/>
          <p:cNvSpPr/>
          <p:nvPr/>
        </p:nvSpPr>
        <p:spPr>
          <a:xfrm>
            <a:off x="336507" y="5392878"/>
            <a:ext cx="2088232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设备一键绑定，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入网，使用简便。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设备界面一目了然，详情页便捷管理。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7442540" y="2588161"/>
            <a:ext cx="1319151" cy="30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7884368" y="2393514"/>
            <a:ext cx="997398" cy="23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11358" y="2393514"/>
            <a:ext cx="1235856" cy="23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815517" y="2737319"/>
            <a:ext cx="1113832" cy="2278918"/>
            <a:chOff x="-155449" y="433404"/>
            <a:chExt cx="3342373" cy="685800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449" y="433404"/>
              <a:ext cx="3342373" cy="685800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1" y="1247804"/>
              <a:ext cx="2993108" cy="522920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031824" y="2735872"/>
            <a:ext cx="1113906" cy="2278917"/>
            <a:chOff x="3671971" y="3709044"/>
            <a:chExt cx="1359880" cy="2782151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971" y="3709044"/>
              <a:ext cx="1359880" cy="2782151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732" y="4033951"/>
              <a:ext cx="1192357" cy="215158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807997" y="2758281"/>
            <a:ext cx="1113906" cy="2285552"/>
            <a:chOff x="5512165" y="3700945"/>
            <a:chExt cx="1359880" cy="2790251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165" y="3700945"/>
              <a:ext cx="1359880" cy="2790251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776" y="4024861"/>
              <a:ext cx="1204507" cy="214241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7255652" y="2741882"/>
            <a:ext cx="1113906" cy="2285552"/>
            <a:chOff x="7336665" y="3716389"/>
            <a:chExt cx="1359880" cy="2790251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665" y="3716389"/>
              <a:ext cx="1359880" cy="2790251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046" y="4049619"/>
              <a:ext cx="1139118" cy="2026112"/>
            </a:xfrm>
            <a:prstGeom prst="rect">
              <a:avLst/>
            </a:prstGeom>
          </p:spPr>
        </p:pic>
      </p:grpSp>
      <p:sp>
        <p:nvSpPr>
          <p:cNvPr id="47" name="矩形 46"/>
          <p:cNvSpPr/>
          <p:nvPr/>
        </p:nvSpPr>
        <p:spPr>
          <a:xfrm>
            <a:off x="2281337" y="5377481"/>
            <a:ext cx="2325299" cy="129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默认预设场景模板，免去用户繁琐设置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自定义场景管理，用户可根据自身需要灵活定制。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06636" y="5324693"/>
            <a:ext cx="2088232" cy="151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默认自动化模板，引导用户使用常用自动化设置。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多条件自动化控制，灵活定义满足用户各种设备联动需求。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等腰三角形 48"/>
          <p:cNvSpPr/>
          <p:nvPr/>
        </p:nvSpPr>
        <p:spPr bwMode="auto">
          <a:xfrm flipH="1">
            <a:off x="861996" y="2277033"/>
            <a:ext cx="7886467" cy="603587"/>
          </a:xfrm>
          <a:prstGeom prst="triangle">
            <a:avLst>
              <a:gd name="adj" fmla="val 53972"/>
            </a:avLst>
          </a:prstGeom>
          <a:gradFill>
            <a:gsLst>
              <a:gs pos="0">
                <a:srgbClr val="009999"/>
              </a:gs>
              <a:gs pos="100000">
                <a:srgbClr val="416383">
                  <a:alpha val="0"/>
                </a:srgb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50687" y="2317945"/>
            <a:ext cx="1166754" cy="43088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统一管理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策略同步</a:t>
            </a:r>
          </a:p>
        </p:txBody>
      </p:sp>
      <p:sp>
        <p:nvSpPr>
          <p:cNvPr id="51" name="矩形 50"/>
          <p:cNvSpPr/>
          <p:nvPr/>
        </p:nvSpPr>
        <p:spPr>
          <a:xfrm>
            <a:off x="6660231" y="5307855"/>
            <a:ext cx="208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消息分类管理，家中设备任意情况随时获知。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9218" y="508510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30683" y="505775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场景设置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77169" y="5004968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自动化控制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32962" y="501538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消息管理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93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6598" y="115548"/>
            <a:ext cx="8054436" cy="378042"/>
          </a:xfrm>
        </p:spPr>
        <p:txBody>
          <a:bodyPr>
            <a:normAutofit fontScale="90000"/>
          </a:bodyPr>
          <a:lstStyle/>
          <a:p>
            <a:r>
              <a:rPr lang="zh-CN" altLang="en-US" sz="2400" dirty="0">
                <a:cs typeface="Consolas" panose="020B0609020204030204" pitchFamily="49" charset="0"/>
              </a:rPr>
              <a:t>和目家庭传感产品使用场景举例</a:t>
            </a:r>
            <a:r>
              <a:rPr lang="en-US" altLang="zh-CN" sz="2400" dirty="0">
                <a:cs typeface="Consolas" panose="020B0609020204030204" pitchFamily="49" charset="0"/>
              </a:rPr>
              <a:t>——</a:t>
            </a:r>
            <a:r>
              <a:rPr lang="zh-CN" altLang="en-US" sz="2400" dirty="0">
                <a:cs typeface="Consolas" panose="020B0609020204030204" pitchFamily="49" charset="0"/>
              </a:rPr>
              <a:t>玩法众多，任意组合</a:t>
            </a:r>
            <a:endParaRPr lang="en-US" altLang="zh-CN" sz="2400" dirty="0">
              <a:cs typeface="Consolas" panose="020B0609020204030204" pitchFamily="49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6" y="2837958"/>
            <a:ext cx="503539" cy="70081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831721" y="1837406"/>
            <a:ext cx="975659" cy="817502"/>
            <a:chOff x="3741001" y="1395911"/>
            <a:chExt cx="960197" cy="812900"/>
          </a:xfrm>
        </p:grpSpPr>
        <p:pic>
          <p:nvPicPr>
            <p:cNvPr id="62" name="图片 61" descr="20160616AQARA人体感应-7">
              <a:extLst/>
            </p:cNvPr>
            <p:cNvPicPr>
              <a:picLocks noChangeAspect="1"/>
            </p:cNvPicPr>
            <p:nvPr/>
          </p:nvPicPr>
          <p:blipFill>
            <a:blip r:embed="rId3"/>
            <a:srcRect l="33969" r="33085"/>
            <a:stretch>
              <a:fillRect/>
            </a:stretch>
          </p:blipFill>
          <p:spPr>
            <a:xfrm>
              <a:off x="3825305" y="1395911"/>
              <a:ext cx="480929" cy="63937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3741001" y="1979278"/>
              <a:ext cx="960197" cy="229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红外人感</a:t>
              </a:r>
            </a:p>
          </p:txBody>
        </p:sp>
      </p:grpSp>
      <p:pic>
        <p:nvPicPr>
          <p:cNvPr id="64" name="图片 63" descr="20160516AQARA门窗传感器-2">
            <a:extLst/>
          </p:cNvPr>
          <p:cNvPicPr>
            <a:picLocks noChangeAspect="1"/>
          </p:cNvPicPr>
          <p:nvPr/>
        </p:nvPicPr>
        <p:blipFill>
          <a:blip r:embed="rId4"/>
          <a:srcRect l="14796" r="24379"/>
          <a:stretch>
            <a:fillRect/>
          </a:stretch>
        </p:blipFill>
        <p:spPr>
          <a:xfrm>
            <a:off x="95339" y="1986052"/>
            <a:ext cx="637964" cy="555802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-271050" y="2524413"/>
            <a:ext cx="141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门窗磁传感器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333750" y="1732427"/>
            <a:ext cx="1178921" cy="25391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开门摄影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4422" y="3894227"/>
            <a:ext cx="886970" cy="549300"/>
            <a:chOff x="6037592" y="2868841"/>
            <a:chExt cx="1363053" cy="861189"/>
          </a:xfrm>
        </p:grpSpPr>
        <p:pic>
          <p:nvPicPr>
            <p:cNvPr id="72" name="图片 71">
              <a:extLst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250" y="2868841"/>
              <a:ext cx="522127" cy="505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文本框 72"/>
            <p:cNvSpPr txBox="1"/>
            <p:nvPr/>
          </p:nvSpPr>
          <p:spPr>
            <a:xfrm>
              <a:off x="6037592" y="3368133"/>
              <a:ext cx="1363053" cy="36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水浸传感器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6601" y="3880152"/>
            <a:ext cx="522851" cy="804914"/>
            <a:chOff x="9628838" y="3308421"/>
            <a:chExt cx="1363053" cy="1554290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00000000-0008-0000-0000-00002C000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3253" y="3308421"/>
              <a:ext cx="694222" cy="607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文本框 73"/>
            <p:cNvSpPr txBox="1"/>
            <p:nvPr/>
          </p:nvSpPr>
          <p:spPr>
            <a:xfrm>
              <a:off x="9628838" y="3882089"/>
              <a:ext cx="1363053" cy="98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烟雾传感器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64731" y="2841067"/>
            <a:ext cx="431904" cy="733858"/>
            <a:chOff x="2623015" y="5477160"/>
            <a:chExt cx="1015335" cy="1458146"/>
          </a:xfrm>
        </p:grpSpPr>
        <p:pic>
          <p:nvPicPr>
            <p:cNvPr id="88" name="图片 87">
              <a:extLst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6" b="100000" l="0" r="100000">
                          <a14:foregroundMark x1="60377" y1="18149" x2="60377" y2="18149"/>
                          <a14:foregroundMark x1="53585" y1="13523" x2="53585" y2="13523"/>
                          <a14:foregroundMark x1="36604" y1="21352" x2="36604" y2="21352"/>
                          <a14:foregroundMark x1="15849" y1="76512" x2="6792" y2="62278"/>
                          <a14:foregroundMark x1="10189" y1="58719" x2="44528" y2="6406"/>
                          <a14:foregroundMark x1="50189" y1="7117" x2="79623" y2="20285"/>
                          <a14:foregroundMark x1="44528" y1="29537" x2="31321" y2="58719"/>
                          <a14:foregroundMark x1="62264" y1="36655" x2="50943" y2="58719"/>
                          <a14:foregroundMark x1="55094" y1="95374" x2="48302" y2="97865"/>
                          <a14:foregroundMark x1="46038" y1="96085" x2="46038" y2="96085"/>
                          <a14:foregroundMark x1="9434" y1="79004" x2="43019" y2="97509"/>
                          <a14:backgroundMark x1="40755" y1="98221" x2="39623" y2="98221"/>
                          <a14:backgroundMark x1="24151" y1="7117" x2="9811" y2="30605"/>
                          <a14:backgroundMark x1="61132" y1="98932" x2="61132" y2="98932"/>
                          <a14:backgroundMark x1="42264" y1="98932" x2="42264" y2="98932"/>
                          <a14:backgroundMark x1="58113" y1="99288" x2="58113" y2="99288"/>
                          <a14:backgroundMark x1="55472" y1="99288" x2="55472" y2="99288"/>
                          <a14:backgroundMark x1="43774" y1="99288" x2="43774" y2="99288"/>
                          <a14:backgroundMark x1="51321" y1="98932" x2="51321" y2="98932"/>
                          <a14:backgroundMark x1="44906" y1="99644" x2="44906" y2="996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17908" y="5477160"/>
              <a:ext cx="683058" cy="724299"/>
            </a:xfrm>
            <a:prstGeom prst="rect">
              <a:avLst/>
            </a:prstGeom>
          </p:spPr>
        </p:pic>
        <p:sp>
          <p:nvSpPr>
            <p:cNvPr id="89" name="文本框 88"/>
            <p:cNvSpPr txBox="1"/>
            <p:nvPr/>
          </p:nvSpPr>
          <p:spPr>
            <a:xfrm>
              <a:off x="2623015" y="6201458"/>
              <a:ext cx="1015335" cy="73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智能插座</a:t>
              </a:r>
            </a:p>
          </p:txBody>
        </p:sp>
      </p:grpSp>
      <p:pic>
        <p:nvPicPr>
          <p:cNvPr id="90" name="图片 8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6" y="1966686"/>
            <a:ext cx="216308" cy="572828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 flipH="1">
            <a:off x="794013" y="2556587"/>
            <a:ext cx="61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智能门锁</a:t>
            </a:r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33" y="2905162"/>
            <a:ext cx="301804" cy="289481"/>
          </a:xfrm>
          <a:prstGeom prst="rect">
            <a:avLst/>
          </a:prstGeom>
        </p:spPr>
      </p:pic>
      <p:pic>
        <p:nvPicPr>
          <p:cNvPr id="104" name="图片 103" descr="20160617AQARA温湿度-3">
            <a:extLst>
              <a:ext uri="{FF2B5EF4-FFF2-40B4-BE49-F238E27FC236}">
                <a16:creationId xmlns:a16="http://schemas.microsoft.com/office/drawing/2014/main" id="{00000000-0008-0000-0000-00002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626" t="13475" r="38470" b="18700"/>
          <a:stretch/>
        </p:blipFill>
        <p:spPr>
          <a:xfrm>
            <a:off x="4647303" y="4010251"/>
            <a:ext cx="297197" cy="382581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 flipH="1">
            <a:off x="4557156" y="4382201"/>
            <a:ext cx="55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温湿度传感器</a:t>
            </a:r>
          </a:p>
        </p:txBody>
      </p:sp>
      <p:sp>
        <p:nvSpPr>
          <p:cNvPr id="59" name="Rectangle 17"/>
          <p:cNvSpPr txBox="1">
            <a:spLocks noChangeArrowheads="1"/>
          </p:cNvSpPr>
          <p:nvPr/>
        </p:nvSpPr>
        <p:spPr>
          <a:xfrm>
            <a:off x="14422" y="699233"/>
            <a:ext cx="9144000" cy="3774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540544" indent="-270272">
              <a:lnSpc>
                <a:spcPct val="150000"/>
              </a:lnSpc>
              <a:defRPr/>
            </a:pPr>
            <a:r>
              <a:rPr lang="zh-CN" altLang="en-US" sz="1400" b="0" kern="0" dirty="0">
                <a:solidFill>
                  <a:srgbClr val="000000"/>
                </a:solidFill>
              </a:rPr>
              <a:t>举例介绍</a:t>
            </a:r>
            <a:r>
              <a:rPr lang="zh-CN" altLang="en-US" sz="1400" kern="0" dirty="0">
                <a:solidFill>
                  <a:srgbClr val="0070C0"/>
                </a:solidFill>
              </a:rPr>
              <a:t>家庭安防、厨卫安防、自动控制、环境监测</a:t>
            </a:r>
            <a:r>
              <a:rPr lang="zh-CN" altLang="en-US" sz="1400" b="0" kern="0" dirty="0">
                <a:solidFill>
                  <a:srgbClr val="000000"/>
                </a:solidFill>
              </a:rPr>
              <a:t>等几大类产品主要用户场景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-17298" y="3501283"/>
            <a:ext cx="90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和目摄像头</a:t>
            </a:r>
          </a:p>
        </p:txBody>
      </p:sp>
      <p:pic>
        <p:nvPicPr>
          <p:cNvPr id="68" name="图片 67">
            <a:extLst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6178" y="2881593"/>
            <a:ext cx="291668" cy="292551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 flipH="1">
            <a:off x="5085126" y="4382201"/>
            <a:ext cx="520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监测器</a:t>
            </a: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75" y="4054793"/>
            <a:ext cx="627962" cy="449433"/>
          </a:xfrm>
          <a:prstGeom prst="rect">
            <a:avLst/>
          </a:prstGeom>
        </p:spPr>
      </p:pic>
      <p:pic>
        <p:nvPicPr>
          <p:cNvPr id="112" name="图片 111">
            <a:extLst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4" y="4418460"/>
            <a:ext cx="287419" cy="27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文本框 114"/>
          <p:cNvSpPr txBox="1"/>
          <p:nvPr/>
        </p:nvSpPr>
        <p:spPr>
          <a:xfrm>
            <a:off x="234837" y="4686371"/>
            <a:ext cx="55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可燃气传感器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5" cstate="print">
            <a:extLst/>
          </a:blip>
          <a:srcRect l="8788" r="4545"/>
          <a:stretch/>
        </p:blipFill>
        <p:spPr>
          <a:xfrm>
            <a:off x="2189110" y="2012142"/>
            <a:ext cx="1163857" cy="8858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矩形 57"/>
          <p:cNvSpPr/>
          <p:nvPr/>
        </p:nvSpPr>
        <p:spPr>
          <a:xfrm>
            <a:off x="1983248" y="2859911"/>
            <a:ext cx="23155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手机设置场景联动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安置好门窗磁传感器（或门锁）及和目摄像头。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当检测到入侵后向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发送提醒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摄像头自动开启并记录入侵事件。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443158" y="3214901"/>
            <a:ext cx="65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带夜灯的网关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244151" y="2368576"/>
            <a:ext cx="824206" cy="902206"/>
            <a:chOff x="1896041" y="1969632"/>
            <a:chExt cx="1098941" cy="1202941"/>
          </a:xfrm>
        </p:grpSpPr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1896041" y="1969632"/>
              <a:ext cx="599559" cy="6034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2495600" y="2569076"/>
              <a:ext cx="4993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cxnSpLocks/>
            </p:cNvCxnSpPr>
            <p:nvPr/>
          </p:nvCxnSpPr>
          <p:spPr>
            <a:xfrm flipV="1">
              <a:off x="1941662" y="2569077"/>
              <a:ext cx="553071" cy="603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5822326" y="2426101"/>
            <a:ext cx="824206" cy="902206"/>
            <a:chOff x="1896041" y="1969632"/>
            <a:chExt cx="1098941" cy="1202941"/>
          </a:xfrm>
        </p:grpSpPr>
        <p:cxnSp>
          <p:nvCxnSpPr>
            <p:cNvPr id="75" name="直接连接符 74"/>
            <p:cNvCxnSpPr>
              <a:cxnSpLocks/>
            </p:cNvCxnSpPr>
            <p:nvPr/>
          </p:nvCxnSpPr>
          <p:spPr>
            <a:xfrm>
              <a:off x="1896041" y="1969632"/>
              <a:ext cx="599559" cy="6034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>
            <a:xfrm>
              <a:off x="2495600" y="2569076"/>
              <a:ext cx="4993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cxnSpLocks/>
            </p:cNvCxnSpPr>
            <p:nvPr/>
          </p:nvCxnSpPr>
          <p:spPr>
            <a:xfrm flipV="1">
              <a:off x="1941662" y="2569077"/>
              <a:ext cx="553071" cy="603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6482" y="1993558"/>
            <a:ext cx="1224552" cy="9518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文本框 91"/>
          <p:cNvSpPr txBox="1"/>
          <p:nvPr/>
        </p:nvSpPr>
        <p:spPr>
          <a:xfrm>
            <a:off x="6345353" y="1731915"/>
            <a:ext cx="1178921" cy="25391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自动起夜灯</a:t>
            </a:r>
          </a:p>
        </p:txBody>
      </p:sp>
      <p:sp>
        <p:nvSpPr>
          <p:cNvPr id="95" name="矩形 94"/>
          <p:cNvSpPr/>
          <p:nvPr/>
        </p:nvSpPr>
        <p:spPr>
          <a:xfrm>
            <a:off x="6650508" y="2826215"/>
            <a:ext cx="224113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手机设置场景联动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安置好人体传感器及夜灯（可用智能插座代替）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当检测到人起床后后自动打开夜灯功能。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当人体传感器一定时间检测到无人时，自动关闭夜灯。</a:t>
            </a:r>
          </a:p>
        </p:txBody>
      </p:sp>
      <p:sp>
        <p:nvSpPr>
          <p:cNvPr id="96" name="文本框 96"/>
          <p:cNvSpPr txBox="1">
            <a:spLocks noChangeArrowheads="1"/>
          </p:cNvSpPr>
          <p:nvPr/>
        </p:nvSpPr>
        <p:spPr bwMode="auto">
          <a:xfrm flipH="1">
            <a:off x="718593" y="2209791"/>
            <a:ext cx="214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</a:p>
        </p:txBody>
      </p:sp>
      <p:sp>
        <p:nvSpPr>
          <p:cNvPr id="97" name="文本框 96"/>
          <p:cNvSpPr txBox="1">
            <a:spLocks noChangeArrowheads="1"/>
          </p:cNvSpPr>
          <p:nvPr/>
        </p:nvSpPr>
        <p:spPr bwMode="auto">
          <a:xfrm flipH="1">
            <a:off x="5333313" y="2929459"/>
            <a:ext cx="214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</a:p>
        </p:txBody>
      </p:sp>
      <p:grpSp>
        <p:nvGrpSpPr>
          <p:cNvPr id="101" name="组合 100"/>
          <p:cNvGrpSpPr>
            <a:grpSpLocks noChangeAspect="1"/>
          </p:cNvGrpSpPr>
          <p:nvPr/>
        </p:nvGrpSpPr>
        <p:grpSpPr>
          <a:xfrm>
            <a:off x="993484" y="2956274"/>
            <a:ext cx="241690" cy="494501"/>
            <a:chOff x="-155449" y="433404"/>
            <a:chExt cx="3342373" cy="6858000"/>
          </a:xfrm>
        </p:grpSpPr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449" y="433404"/>
              <a:ext cx="3342373" cy="6858000"/>
            </a:xfrm>
            <a:prstGeom prst="rect">
              <a:avLst/>
            </a:prstGeom>
          </p:spPr>
        </p:pic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1" y="1247804"/>
              <a:ext cx="2993108" cy="5229200"/>
            </a:xfrm>
            <a:prstGeom prst="rect">
              <a:avLst/>
            </a:prstGeom>
          </p:spPr>
        </p:pic>
      </p:grpSp>
      <p:sp>
        <p:nvSpPr>
          <p:cNvPr id="108" name="文本框 107"/>
          <p:cNvSpPr txBox="1"/>
          <p:nvPr/>
        </p:nvSpPr>
        <p:spPr>
          <a:xfrm>
            <a:off x="635125" y="3480392"/>
            <a:ext cx="90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手机告警</a:t>
            </a:r>
          </a:p>
        </p:txBody>
      </p:sp>
      <p:sp>
        <p:nvSpPr>
          <p:cNvPr id="109" name="矩形 108"/>
          <p:cNvSpPr/>
          <p:nvPr/>
        </p:nvSpPr>
        <p:spPr>
          <a:xfrm>
            <a:off x="47087" y="1725811"/>
            <a:ext cx="4254899" cy="198322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485285" y="1715373"/>
            <a:ext cx="4528820" cy="199655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333750" y="3874754"/>
            <a:ext cx="1178921" cy="25391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厨卫安防</a:t>
            </a:r>
          </a:p>
        </p:txBody>
      </p:sp>
      <p:sp>
        <p:nvSpPr>
          <p:cNvPr id="121" name="矩形 120"/>
          <p:cNvSpPr/>
          <p:nvPr/>
        </p:nvSpPr>
        <p:spPr>
          <a:xfrm>
            <a:off x="2068356" y="4941118"/>
            <a:ext cx="2248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手机设置传感器触发告警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安置好水浸传感器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烟雾传感器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可燃气传感器。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当检测到厨房漏水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烟雾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可燃气超标等状态时，设备进行蜂鸣告警（除水浸传感器），手机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推送告警信息。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1244151" y="4510902"/>
            <a:ext cx="824206" cy="902206"/>
            <a:chOff x="1896041" y="1969632"/>
            <a:chExt cx="1098941" cy="1202941"/>
          </a:xfrm>
        </p:grpSpPr>
        <p:cxnSp>
          <p:nvCxnSpPr>
            <p:cNvPr id="123" name="直接连接符 122"/>
            <p:cNvCxnSpPr>
              <a:cxnSpLocks/>
            </p:cNvCxnSpPr>
            <p:nvPr/>
          </p:nvCxnSpPr>
          <p:spPr>
            <a:xfrm>
              <a:off x="1896041" y="1969632"/>
              <a:ext cx="599559" cy="6034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/>
            <p:nvPr/>
          </p:nvCxnSpPr>
          <p:spPr>
            <a:xfrm>
              <a:off x="2495600" y="2569076"/>
              <a:ext cx="4993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cxnSpLocks/>
            </p:cNvCxnSpPr>
            <p:nvPr/>
          </p:nvCxnSpPr>
          <p:spPr>
            <a:xfrm flipV="1">
              <a:off x="1941662" y="2569077"/>
              <a:ext cx="553071" cy="603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/>
          <p:cNvGrpSpPr>
            <a:grpSpLocks noChangeAspect="1"/>
          </p:cNvGrpSpPr>
          <p:nvPr/>
        </p:nvGrpSpPr>
        <p:grpSpPr>
          <a:xfrm>
            <a:off x="514971" y="5190731"/>
            <a:ext cx="218332" cy="446710"/>
            <a:chOff x="-155449" y="433404"/>
            <a:chExt cx="3342373" cy="6858000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449" y="433404"/>
              <a:ext cx="3342373" cy="6858000"/>
            </a:xfrm>
            <a:prstGeom prst="rect">
              <a:avLst/>
            </a:prstGeom>
          </p:spPr>
        </p:pic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1" y="1247804"/>
              <a:ext cx="2993108" cy="5229200"/>
            </a:xfrm>
            <a:prstGeom prst="rect">
              <a:avLst/>
            </a:prstGeom>
          </p:spPr>
        </p:pic>
      </p:grpSp>
      <p:sp>
        <p:nvSpPr>
          <p:cNvPr id="130" name="文本框 129"/>
          <p:cNvSpPr txBox="1"/>
          <p:nvPr/>
        </p:nvSpPr>
        <p:spPr>
          <a:xfrm>
            <a:off x="197955" y="5657518"/>
            <a:ext cx="90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手机告警</a:t>
            </a:r>
          </a:p>
        </p:txBody>
      </p:sp>
      <p:sp>
        <p:nvSpPr>
          <p:cNvPr id="131" name="矩形 130"/>
          <p:cNvSpPr/>
          <p:nvPr/>
        </p:nvSpPr>
        <p:spPr>
          <a:xfrm>
            <a:off x="47087" y="3868138"/>
            <a:ext cx="4254899" cy="198322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94779" y="3959937"/>
            <a:ext cx="1222318" cy="895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961734" y="3986443"/>
            <a:ext cx="1511927" cy="9892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2" name="文本框 161"/>
          <p:cNvSpPr txBox="1"/>
          <p:nvPr/>
        </p:nvSpPr>
        <p:spPr>
          <a:xfrm>
            <a:off x="6192624" y="3869177"/>
            <a:ext cx="1178921" cy="25391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环境监测</a:t>
            </a:r>
          </a:p>
        </p:txBody>
      </p:sp>
      <p:sp>
        <p:nvSpPr>
          <p:cNvPr id="163" name="矩形 162"/>
          <p:cNvSpPr/>
          <p:nvPr/>
        </p:nvSpPr>
        <p:spPr>
          <a:xfrm>
            <a:off x="6597985" y="4929157"/>
            <a:ext cx="22485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手机设置场景联动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安置好温湿度传感器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/PM2.5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监测器。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fontAlgn="b"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当检测室内温度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湿度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\PM2.5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超标时，手机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发送提醒，同时可联动智能插座等设备打开，调整相应环境项。</a:t>
            </a:r>
          </a:p>
        </p:txBody>
      </p:sp>
      <p:grpSp>
        <p:nvGrpSpPr>
          <p:cNvPr id="164" name="组合 163"/>
          <p:cNvGrpSpPr/>
          <p:nvPr/>
        </p:nvGrpSpPr>
        <p:grpSpPr>
          <a:xfrm>
            <a:off x="5630037" y="4500909"/>
            <a:ext cx="824206" cy="902206"/>
            <a:chOff x="1896041" y="1969632"/>
            <a:chExt cx="1098941" cy="1202941"/>
          </a:xfrm>
        </p:grpSpPr>
        <p:cxnSp>
          <p:nvCxnSpPr>
            <p:cNvPr id="165" name="直接连接符 164"/>
            <p:cNvCxnSpPr>
              <a:cxnSpLocks/>
            </p:cNvCxnSpPr>
            <p:nvPr/>
          </p:nvCxnSpPr>
          <p:spPr>
            <a:xfrm>
              <a:off x="1896041" y="1969632"/>
              <a:ext cx="599559" cy="6034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/>
            <p:cNvCxnSpPr/>
            <p:nvPr/>
          </p:nvCxnSpPr>
          <p:spPr>
            <a:xfrm>
              <a:off x="2495600" y="2569076"/>
              <a:ext cx="4993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cxnSpLocks/>
            </p:cNvCxnSpPr>
            <p:nvPr/>
          </p:nvCxnSpPr>
          <p:spPr>
            <a:xfrm flipV="1">
              <a:off x="1941662" y="2569077"/>
              <a:ext cx="553071" cy="603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组合 167"/>
          <p:cNvGrpSpPr>
            <a:grpSpLocks noChangeAspect="1"/>
          </p:cNvGrpSpPr>
          <p:nvPr/>
        </p:nvGrpSpPr>
        <p:grpSpPr>
          <a:xfrm>
            <a:off x="5286794" y="5125831"/>
            <a:ext cx="229439" cy="469436"/>
            <a:chOff x="-155449" y="433404"/>
            <a:chExt cx="3342373" cy="6858000"/>
          </a:xfrm>
        </p:grpSpPr>
        <p:pic>
          <p:nvPicPr>
            <p:cNvPr id="169" name="图片 168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449" y="433404"/>
              <a:ext cx="3342373" cy="6858000"/>
            </a:xfrm>
            <a:prstGeom prst="rect">
              <a:avLst/>
            </a:prstGeom>
          </p:spPr>
        </p:pic>
        <p:pic>
          <p:nvPicPr>
            <p:cNvPr id="170" name="图片 169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1" y="1247804"/>
              <a:ext cx="2993108" cy="5229200"/>
            </a:xfrm>
            <a:prstGeom prst="rect">
              <a:avLst/>
            </a:prstGeom>
          </p:spPr>
        </p:pic>
      </p:grpSp>
      <p:sp>
        <p:nvSpPr>
          <p:cNvPr id="171" name="文本框 170"/>
          <p:cNvSpPr txBox="1"/>
          <p:nvPr/>
        </p:nvSpPr>
        <p:spPr>
          <a:xfrm>
            <a:off x="4927642" y="5585632"/>
            <a:ext cx="90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手机通知</a:t>
            </a:r>
          </a:p>
        </p:txBody>
      </p:sp>
      <p:sp>
        <p:nvSpPr>
          <p:cNvPr id="172" name="矩形 171"/>
          <p:cNvSpPr/>
          <p:nvPr/>
        </p:nvSpPr>
        <p:spPr>
          <a:xfrm>
            <a:off x="4492140" y="3868138"/>
            <a:ext cx="4521964" cy="198322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endParaRPr lang="zh-CN" altLang="en-US" sz="135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文本框 173"/>
          <p:cNvSpPr txBox="1">
            <a:spLocks noChangeArrowheads="1"/>
          </p:cNvSpPr>
          <p:nvPr/>
        </p:nvSpPr>
        <p:spPr bwMode="auto">
          <a:xfrm flipH="1">
            <a:off x="4854324" y="2919263"/>
            <a:ext cx="214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</a:p>
        </p:txBody>
      </p:sp>
      <p:sp>
        <p:nvSpPr>
          <p:cNvPr id="175" name="文本框 174"/>
          <p:cNvSpPr txBox="1"/>
          <p:nvPr/>
        </p:nvSpPr>
        <p:spPr>
          <a:xfrm>
            <a:off x="5365452" y="3277040"/>
            <a:ext cx="6581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开关面板</a:t>
            </a:r>
          </a:p>
        </p:txBody>
      </p:sp>
      <p:grpSp>
        <p:nvGrpSpPr>
          <p:cNvPr id="176" name="组合 175"/>
          <p:cNvGrpSpPr/>
          <p:nvPr/>
        </p:nvGrpSpPr>
        <p:grpSpPr>
          <a:xfrm>
            <a:off x="4453765" y="5136328"/>
            <a:ext cx="710183" cy="689774"/>
            <a:chOff x="2444243" y="5638420"/>
            <a:chExt cx="1669524" cy="1370554"/>
          </a:xfrm>
        </p:grpSpPr>
        <p:pic>
          <p:nvPicPr>
            <p:cNvPr id="177" name="图片 176">
              <a:extLst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6" b="100000" l="0" r="100000">
                          <a14:foregroundMark x1="60377" y1="18149" x2="60377" y2="18149"/>
                          <a14:foregroundMark x1="53585" y1="13523" x2="53585" y2="13523"/>
                          <a14:foregroundMark x1="36604" y1="21352" x2="36604" y2="21352"/>
                          <a14:foregroundMark x1="15849" y1="76512" x2="6792" y2="62278"/>
                          <a14:foregroundMark x1="10189" y1="58719" x2="44528" y2="6406"/>
                          <a14:foregroundMark x1="50189" y1="7117" x2="79623" y2="20285"/>
                          <a14:foregroundMark x1="44528" y1="29537" x2="31321" y2="58719"/>
                          <a14:foregroundMark x1="62264" y1="36655" x2="50943" y2="58719"/>
                          <a14:foregroundMark x1="55094" y1="95374" x2="48302" y2="97865"/>
                          <a14:foregroundMark x1="46038" y1="96085" x2="46038" y2="96085"/>
                          <a14:foregroundMark x1="9434" y1="79004" x2="43019" y2="97509"/>
                          <a14:backgroundMark x1="40755" y1="98221" x2="39623" y2="98221"/>
                          <a14:backgroundMark x1="24151" y1="7117" x2="9811" y2="30605"/>
                          <a14:backgroundMark x1="61132" y1="98932" x2="61132" y2="98932"/>
                          <a14:backgroundMark x1="42264" y1="98932" x2="42264" y2="98932"/>
                          <a14:backgroundMark x1="58113" y1="99288" x2="58113" y2="99288"/>
                          <a14:backgroundMark x1="55472" y1="99288" x2="55472" y2="99288"/>
                          <a14:backgroundMark x1="43774" y1="99288" x2="43774" y2="99288"/>
                          <a14:backgroundMark x1="51321" y1="98932" x2="51321" y2="98932"/>
                          <a14:backgroundMark x1="44906" y1="99644" x2="44906" y2="996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51210" y="5638420"/>
              <a:ext cx="683058" cy="724300"/>
            </a:xfrm>
            <a:prstGeom prst="rect">
              <a:avLst/>
            </a:prstGeom>
          </p:spPr>
        </p:pic>
        <p:sp>
          <p:nvSpPr>
            <p:cNvPr id="178" name="文本框 177"/>
            <p:cNvSpPr txBox="1"/>
            <p:nvPr/>
          </p:nvSpPr>
          <p:spPr>
            <a:xfrm>
              <a:off x="2444243" y="6550320"/>
              <a:ext cx="1669524" cy="45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智能插座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718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27763</TotalTime>
  <Words>2133</Words>
  <Application>Microsoft Office PowerPoint</Application>
  <PresentationFormat>全屏显示(4:3)</PresentationFormat>
  <Paragraphs>321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Open Sans Semibold</vt:lpstr>
      <vt:lpstr>华文中宋</vt:lpstr>
      <vt:lpstr>宋体</vt:lpstr>
      <vt:lpstr>微软雅黑</vt:lpstr>
      <vt:lpstr>微软雅黑 Light</vt:lpstr>
      <vt:lpstr>Arial</vt:lpstr>
      <vt:lpstr>Calibri</vt:lpstr>
      <vt:lpstr>Consolas</vt:lpstr>
      <vt:lpstr>Courier New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构建智能家庭生态：And·link协议支持与推广</vt:lpstr>
      <vt:lpstr>和目应用平台-构建数字家庭生态 </vt:lpstr>
      <vt:lpstr>和目家庭传感产品介绍——性能优越，品类齐全</vt:lpstr>
      <vt:lpstr>和目家庭传感产品分类——种类、功能丰富</vt:lpstr>
      <vt:lpstr>PowerPoint 演示文稿</vt:lpstr>
      <vt:lpstr>和目家庭传感产品使用场景举例——玩法众多，任意组合</vt:lpstr>
      <vt:lpstr>PowerPoint 演示文稿</vt:lpstr>
      <vt:lpstr>和目家庭传感产品套装方案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YuJie</cp:lastModifiedBy>
  <cp:revision>2628</cp:revision>
  <cp:lastPrinted>2015-09-28T09:49:44Z</cp:lastPrinted>
  <dcterms:created xsi:type="dcterms:W3CDTF">2013-11-22T10:39:44Z</dcterms:created>
  <dcterms:modified xsi:type="dcterms:W3CDTF">2017-04-07T08:33:28Z</dcterms:modified>
</cp:coreProperties>
</file>